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73" r:id="rId2"/>
    <p:sldId id="257" r:id="rId3"/>
    <p:sldId id="259" r:id="rId4"/>
    <p:sldId id="261" r:id="rId5"/>
    <p:sldId id="262" r:id="rId6"/>
    <p:sldId id="263" r:id="rId7"/>
    <p:sldId id="264" r:id="rId8"/>
    <p:sldId id="274" r:id="rId9"/>
    <p:sldId id="276" r:id="rId10"/>
    <p:sldId id="275" r:id="rId11"/>
    <p:sldId id="267" r:id="rId12"/>
    <p:sldId id="268" r:id="rId13"/>
    <p:sldId id="270" r:id="rId14"/>
    <p:sldId id="271" r:id="rId15"/>
    <p:sldId id="272" r:id="rId16"/>
  </p:sldIdLst>
  <p:sldSz cx="18288000" cy="10287000"/>
  <p:notesSz cx="6858000" cy="9144000"/>
  <p:embeddedFontLst>
    <p:embeddedFont>
      <p:font typeface="Arial Black" panose="020B0A04020102020204" pitchFamily="34" charset="0"/>
      <p:bold r:id="rId18"/>
    </p:embeddedFont>
    <p:embeddedFont>
      <p:font typeface="Bahnschrift SemiBold SemiConden" panose="020B0502040204020203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Montserrat" panose="020B0604020202020204" charset="-52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752">
          <p15:clr>
            <a:srgbClr val="747775"/>
          </p15:clr>
        </p15:guide>
        <p15:guide id="4" orient="horz" pos="554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0C5"/>
    <a:srgbClr val="A96B01"/>
    <a:srgbClr val="FF0000"/>
    <a:srgbClr val="FD9075"/>
    <a:srgbClr val="FFBA0D"/>
    <a:srgbClr val="007EF6"/>
    <a:srgbClr val="4FDAC7"/>
    <a:srgbClr val="FD7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55" d="100"/>
          <a:sy n="55" d="100"/>
        </p:scale>
        <p:origin x="682" y="34"/>
      </p:cViewPr>
      <p:guideLst>
        <p:guide orient="horz" pos="2160"/>
        <p:guide pos="2880"/>
        <p:guide orient="horz" pos="4752"/>
        <p:guide orient="horz" pos="55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eacc7199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4" name="Google Shape;234;g27eacc7199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eacc7199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0" name="Google Shape;250;g27eacc7199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7eacc7199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2" name="Google Shape;262;g27eacc7199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f2aba35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2" name="Google Shape;272;g27f2aba35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e4169a4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27e4169a4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e4169a4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27e4169a4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5511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1802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cPRp5zb35ZoE5hs82XrygSg6vXU0d9P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362C5C2-3256-4963-8D06-8C929D16C7A9}"/>
              </a:ext>
            </a:extLst>
          </p:cNvPr>
          <p:cNvSpPr/>
          <p:nvPr/>
        </p:nvSpPr>
        <p:spPr>
          <a:xfrm>
            <a:off x="-1" y="-1"/>
            <a:ext cx="18288000" cy="10287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3D7D35-5623-4EC6-8AAD-97F06DE20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23" y="5874130"/>
            <a:ext cx="7600380" cy="4412870"/>
          </a:xfrm>
          <a:prstGeom prst="rect">
            <a:avLst/>
          </a:prstGeom>
        </p:spPr>
      </p:pic>
      <p:pic>
        <p:nvPicPr>
          <p:cNvPr id="12" name="Google Shape;122;p17">
            <a:extLst>
              <a:ext uri="{FF2B5EF4-FFF2-40B4-BE49-F238E27FC236}">
                <a16:creationId xmlns:a16="http://schemas.microsoft.com/office/drawing/2014/main" id="{35371C57-D350-4330-B85B-3C5E03F386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17238">
            <a:off x="9867711" y="3802025"/>
            <a:ext cx="1559739" cy="13786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8D93C-35D7-4EC4-B95D-04A8E9DB8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57775" y="4085480"/>
            <a:ext cx="5291787" cy="14311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sz="11500" i="1" dirty="0">
                <a:solidFill>
                  <a:schemeClr val="bg1"/>
                </a:solidFill>
                <a:latin typeface="Arial Black" panose="020B0A04020102020204" pitchFamily="34" charset="0"/>
              </a:rPr>
              <a:t>easy</a:t>
            </a:r>
            <a:endParaRPr lang="ru-RU" sz="7200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2C310C-CA0A-4776-B4F6-5134E9926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6603" y="8422822"/>
            <a:ext cx="16061635" cy="2483643"/>
          </a:xfrm>
        </p:spPr>
        <p:txBody>
          <a:bodyPr>
            <a:normAutofit/>
          </a:bodyPr>
          <a:lstStyle/>
          <a:p>
            <a:pPr algn="l"/>
            <a:r>
              <a:rPr lang="ru-RU" sz="4200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приложение, которое анализирует состояние глаз пользователя во время дистанционного обучения </a:t>
            </a:r>
            <a:endParaRPr lang="ru-RU" sz="4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A86C67-2874-44C7-8EE0-7B50BA0B6AE6}"/>
              </a:ext>
            </a:extLst>
          </p:cNvPr>
          <p:cNvSpPr/>
          <p:nvPr/>
        </p:nvSpPr>
        <p:spPr>
          <a:xfrm>
            <a:off x="471848" y="324794"/>
            <a:ext cx="109550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dirty="0">
                <a:solidFill>
                  <a:schemeClr val="bg1"/>
                </a:solidFill>
                <a:latin typeface="Century Gothic" panose="020B0502020202020204" pitchFamily="34" charset="0"/>
                <a:ea typeface="Artifakt Element Thin" panose="020B0203050000020004" pitchFamily="34" charset="-52"/>
              </a:rPr>
              <a:t>автор проекта</a:t>
            </a:r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  <a:ea typeface="Artifakt Element Thin" panose="020B0203050000020004" pitchFamily="34" charset="-52"/>
              </a:rPr>
              <a:t>:</a:t>
            </a:r>
          </a:p>
          <a:p>
            <a:r>
              <a:rPr lang="ru-RU" sz="4800" dirty="0" err="1">
                <a:solidFill>
                  <a:schemeClr val="bg1"/>
                </a:solidFill>
                <a:latin typeface="Century Gothic" panose="020B0502020202020204" pitchFamily="34" charset="0"/>
                <a:ea typeface="Artifakt Element Thin" panose="020B0203050000020004" pitchFamily="34" charset="-52"/>
              </a:rPr>
              <a:t>Рогожинский</a:t>
            </a:r>
            <a:r>
              <a:rPr lang="ru-RU" sz="4800" dirty="0">
                <a:solidFill>
                  <a:schemeClr val="bg1"/>
                </a:solidFill>
                <a:latin typeface="Century Gothic" panose="020B0502020202020204" pitchFamily="34" charset="0"/>
                <a:ea typeface="Artifakt Element Thin" panose="020B0203050000020004" pitchFamily="34" charset="-52"/>
              </a:rPr>
              <a:t> Алексей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A5D1EE2-5016-4DE5-A5D0-2AFB16A18011}"/>
              </a:ext>
            </a:extLst>
          </p:cNvPr>
          <p:cNvSpPr txBox="1">
            <a:spLocks/>
          </p:cNvSpPr>
          <p:nvPr/>
        </p:nvSpPr>
        <p:spPr>
          <a:xfrm>
            <a:off x="7536534" y="5200152"/>
            <a:ext cx="3976255" cy="16575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500" i="1" dirty="0">
                <a:solidFill>
                  <a:schemeClr val="bg1"/>
                </a:solidFill>
                <a:latin typeface="Arial Black" panose="020B0A04020102020204" pitchFamily="34" charset="0"/>
              </a:rPr>
              <a:t>eyes</a:t>
            </a:r>
            <a:endParaRPr lang="ru-RU" sz="2400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5" name="Google Shape;94;p14">
            <a:extLst>
              <a:ext uri="{FF2B5EF4-FFF2-40B4-BE49-F238E27FC236}">
                <a16:creationId xmlns:a16="http://schemas.microsoft.com/office/drawing/2014/main" id="{A45B024A-71AB-4A5D-91BE-5DE0A18D4D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2192000" y="0"/>
            <a:ext cx="4630239" cy="2483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528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/>
        </p:nvSpPr>
        <p:spPr>
          <a:xfrm>
            <a:off x="1159438" y="919075"/>
            <a:ext cx="276139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Вывод</a:t>
            </a:r>
            <a:endParaRPr sz="60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" name="Google Shape;104;p15">
            <a:extLst>
              <a:ext uri="{FF2B5EF4-FFF2-40B4-BE49-F238E27FC236}">
                <a16:creationId xmlns:a16="http://schemas.microsoft.com/office/drawing/2014/main" id="{0A155A6A-FE89-4310-A0E6-F4A4B13B37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92" y="7342909"/>
            <a:ext cx="6511636" cy="294409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74;p21">
            <a:extLst>
              <a:ext uri="{FF2B5EF4-FFF2-40B4-BE49-F238E27FC236}">
                <a16:creationId xmlns:a16="http://schemas.microsoft.com/office/drawing/2014/main" id="{E0AB96CE-5BF6-4CB6-BEC2-62C8987DF6FC}"/>
              </a:ext>
            </a:extLst>
          </p:cNvPr>
          <p:cNvSpPr txBox="1"/>
          <p:nvPr/>
        </p:nvSpPr>
        <p:spPr>
          <a:xfrm>
            <a:off x="1159438" y="3228923"/>
            <a:ext cx="1143390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Проанализировав похожие продукты, я сделал вывод, что на сегодняшний день ещё нет приложения, которое бы контролировало состояние глаз пользователя во время продолжительной работы в онлайн формате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lang="ru-RU" sz="3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которое бы анализировало на основе индивидуального изображения, а идея является актуальной и уникальной</a:t>
            </a:r>
            <a:endParaRPr lang="ru-RU" sz="2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222;p23">
            <a:extLst>
              <a:ext uri="{FF2B5EF4-FFF2-40B4-BE49-F238E27FC236}">
                <a16:creationId xmlns:a16="http://schemas.microsoft.com/office/drawing/2014/main" id="{CED1EA11-F53B-4F1B-82ED-12256EDD91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5853" y="0"/>
            <a:ext cx="4613119" cy="3380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445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/>
          <p:nvPr/>
        </p:nvSpPr>
        <p:spPr>
          <a:xfrm>
            <a:off x="1028700" y="657000"/>
            <a:ext cx="164004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 этап — реализация проекта</a:t>
            </a:r>
            <a:endParaRPr sz="68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860725" y="1887025"/>
            <a:ext cx="6114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r>
              <a:rPr lang="en-US" sz="26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логики</a:t>
            </a:r>
            <a:r>
              <a:rPr lang="en-US" sz="26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приложения</a:t>
            </a:r>
            <a:r>
              <a:rPr lang="en-US" sz="26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2699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462897" y="4446936"/>
            <a:ext cx="7214755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14350" lvl="0" indent="-514350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  <a:sym typeface="Montserrat"/>
              </a:rPr>
              <a:t>1. П</a:t>
            </a:r>
            <a:r>
              <a:rPr lang="ru-RU" sz="3200" dirty="0">
                <a:solidFill>
                  <a:schemeClr val="bg1"/>
                </a:solidFill>
                <a:latin typeface="Montserrat" panose="020B0604020202020204" charset="-52"/>
              </a:rPr>
              <a:t>редварительно до начала работы в онлайн формате пользователь загружает изображение своих глаз в приложение.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6CFCA8-49F4-4ADB-B3E0-8FDFAC91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377" y="2589577"/>
            <a:ext cx="6276080" cy="78024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/>
        </p:nvSpPr>
        <p:spPr>
          <a:xfrm>
            <a:off x="1028700" y="657000"/>
            <a:ext cx="157077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 этап — реализация проекта</a:t>
            </a:r>
            <a:endParaRPr sz="68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1028700" y="2880876"/>
            <a:ext cx="6114300" cy="6109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40016"/>
              </a:lnSpc>
            </a:pPr>
            <a:r>
              <a:rPr lang="en-US" sz="2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ru-RU" sz="2500" dirty="0">
                <a:solidFill>
                  <a:schemeClr val="bg1"/>
                </a:solidFill>
                <a:latin typeface="Montserrat" panose="020B0604020202020204" charset="-52"/>
              </a:rPr>
              <a:t>С помощью алгоритмов компьютерного зрения библиотеки </a:t>
            </a:r>
            <a:r>
              <a:rPr lang="en-US" sz="2500" dirty="0">
                <a:solidFill>
                  <a:schemeClr val="bg1"/>
                </a:solidFill>
                <a:latin typeface="Montserrat" panose="020B0604020202020204" charset="-52"/>
              </a:rPr>
              <a:t>OpenCV</a:t>
            </a:r>
            <a:r>
              <a:rPr lang="ru-RU" sz="2500" dirty="0">
                <a:solidFill>
                  <a:schemeClr val="bg1"/>
                </a:solidFill>
                <a:latin typeface="Montserrat" panose="020B0604020202020204" charset="-52"/>
              </a:rPr>
              <a:t> и фреймворку </a:t>
            </a:r>
            <a:r>
              <a:rPr lang="en-US" sz="2500" dirty="0" err="1">
                <a:solidFill>
                  <a:schemeClr val="bg1"/>
                </a:solidFill>
                <a:latin typeface="Montserrat" panose="020B0604020202020204" charset="-52"/>
              </a:rPr>
              <a:t>Mediapipe</a:t>
            </a:r>
            <a:r>
              <a:rPr lang="ru-RU" sz="2500" dirty="0">
                <a:solidFill>
                  <a:schemeClr val="bg1"/>
                </a:solidFill>
                <a:latin typeface="Montserrat" panose="020B0604020202020204" charset="-52"/>
              </a:rPr>
              <a:t>, программа распознает и выделяет область глаз пользователя. Далее алгоритм программы считывает цвет белка глаза по ключевым точкам (близким к краям глаз) и сохраняет его в базу данных</a:t>
            </a:r>
            <a:endParaRPr sz="2500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55E763-5574-47C8-AD80-7AE46A7D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400" y="2638425"/>
            <a:ext cx="7620000" cy="7648575"/>
          </a:xfrm>
          <a:prstGeom prst="rect">
            <a:avLst/>
          </a:prstGeom>
        </p:spPr>
      </p:pic>
      <p:sp>
        <p:nvSpPr>
          <p:cNvPr id="8" name="Google Shape;229;p24">
            <a:extLst>
              <a:ext uri="{FF2B5EF4-FFF2-40B4-BE49-F238E27FC236}">
                <a16:creationId xmlns:a16="http://schemas.microsoft.com/office/drawing/2014/main" id="{D3D983F5-3C21-4059-AB23-E7EAECE29610}"/>
              </a:ext>
            </a:extLst>
          </p:cNvPr>
          <p:cNvSpPr txBox="1"/>
          <p:nvPr/>
        </p:nvSpPr>
        <p:spPr>
          <a:xfrm>
            <a:off x="860725" y="1887025"/>
            <a:ext cx="6114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r>
              <a:rPr lang="en-US" sz="26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логики</a:t>
            </a:r>
            <a:r>
              <a:rPr lang="en-US" sz="26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приложения</a:t>
            </a:r>
            <a:r>
              <a:rPr lang="en-US" sz="26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2699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/>
        </p:nvSpPr>
        <p:spPr>
          <a:xfrm>
            <a:off x="1028700" y="636000"/>
            <a:ext cx="160224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 этап — реализация проекта</a:t>
            </a:r>
            <a:endParaRPr sz="68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1028700" y="1887025"/>
            <a:ext cx="6114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</a:t>
            </a:r>
            <a:r>
              <a:rPr lang="en-US" sz="26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логики</a:t>
            </a:r>
            <a:r>
              <a:rPr lang="en-US" sz="26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приложения</a:t>
            </a:r>
            <a:r>
              <a:rPr lang="en-US" sz="26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2699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1163493" y="3681702"/>
            <a:ext cx="6841133" cy="483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40016"/>
              </a:lnSpc>
            </a:pPr>
            <a:r>
              <a:rPr lang="en-US" sz="2400" dirty="0">
                <a:solidFill>
                  <a:schemeClr val="bg1"/>
                </a:solidFill>
                <a:latin typeface="Montserrat" panose="020B0604020202020204" charset="-52"/>
                <a:ea typeface="Montserrat"/>
                <a:cs typeface="Montserrat"/>
                <a:sym typeface="Montserrat"/>
              </a:rPr>
              <a:t>3. </a:t>
            </a:r>
            <a:r>
              <a:rPr lang="ru-RU" sz="2400" dirty="0">
                <a:solidFill>
                  <a:schemeClr val="bg1"/>
                </a:solidFill>
                <a:latin typeface="Montserrat" panose="020B0604020202020204" charset="-52"/>
              </a:rPr>
              <a:t>После загрузки изображения и его анализа по выше указанному алгоритму, программа сравнивает полученные показатели с “нормальными” показателями, и по разнице цвета ключевых точек выдает рекомендации сколько еще можно сидеть за компьютером или рекомендует сделать перерыв.</a:t>
            </a:r>
            <a:endParaRPr sz="2400" dirty="0">
              <a:solidFill>
                <a:schemeClr val="bg1"/>
              </a:solidFill>
              <a:latin typeface="Montserrat" panose="020B0604020202020204" charset="-52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6AE7C9-E342-4627-8335-604F849B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294" y="2380993"/>
            <a:ext cx="6656514" cy="556973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674650-D81A-4906-B760-DEAA1CFA9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636" y="3695557"/>
            <a:ext cx="5326580" cy="66052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01446">
            <a:off x="13218136" y="4213874"/>
            <a:ext cx="4287627" cy="36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/>
        </p:nvSpPr>
        <p:spPr>
          <a:xfrm>
            <a:off x="1028700" y="1626600"/>
            <a:ext cx="160224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-US" sz="6821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этап — </a:t>
            </a:r>
            <a:r>
              <a:rPr lang="en-US" sz="6821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endParaRPr sz="68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1028700" y="3360555"/>
            <a:ext cx="12852300" cy="2058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2686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99"/>
              <a:buFont typeface="Montserrat"/>
              <a:buAutoNum type="arabicPeriod"/>
            </a:pPr>
            <a:r>
              <a:rPr lang="en-US" sz="28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Доработка</a:t>
            </a:r>
            <a:r>
              <a:rPr lang="en-US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28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улучшение</a:t>
            </a:r>
            <a:r>
              <a:rPr lang="en-US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технической</a:t>
            </a:r>
            <a:r>
              <a:rPr lang="en-US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части</a:t>
            </a:r>
            <a:r>
              <a:rPr lang="en-US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99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r>
              <a:rPr lang="en-US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ru-RU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алгоритмов распознавания покраснений глаз и сравнения их цветовых показателей</a:t>
            </a:r>
            <a:endParaRPr sz="2899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00" y="6636675"/>
            <a:ext cx="6251264" cy="362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 txBox="1"/>
          <p:nvPr/>
        </p:nvSpPr>
        <p:spPr>
          <a:xfrm>
            <a:off x="1028700" y="5759676"/>
            <a:ext cx="12852300" cy="80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ru-RU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сайта проекта и выпуск приложения на нем</a:t>
            </a:r>
            <a:endParaRPr sz="2899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1028700" y="7156852"/>
            <a:ext cx="12852300" cy="80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SMM </a:t>
            </a:r>
            <a:r>
              <a:rPr lang="ru-RU" sz="2899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продвижение проекта</a:t>
            </a:r>
            <a:endParaRPr sz="2899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/>
        </p:nvSpPr>
        <p:spPr>
          <a:xfrm>
            <a:off x="1047950" y="387475"/>
            <a:ext cx="167784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видео работы</a:t>
            </a:r>
            <a:endParaRPr sz="682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5" name="Google Shape;275;p29" title="clideo_editor_48c79215c36243fcbebaf64f5f95fb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700" y="1794225"/>
            <a:ext cx="13880602" cy="780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3BFF4653-9941-4802-9205-5460CB1705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01446">
            <a:off x="898366" y="1526275"/>
            <a:ext cx="2711948" cy="2693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13140525" y="5483361"/>
            <a:ext cx="5736805" cy="455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3;p19">
            <a:extLst>
              <a:ext uri="{FF2B5EF4-FFF2-40B4-BE49-F238E27FC236}">
                <a16:creationId xmlns:a16="http://schemas.microsoft.com/office/drawing/2014/main" id="{A3F1B243-7AA3-4697-A721-6C198D47445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15159">
            <a:off x="662236" y="7785534"/>
            <a:ext cx="1763742" cy="157825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5265750" y="1147992"/>
            <a:ext cx="7756500" cy="105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Этапы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3BD0ED7-629A-46BD-9D29-E38B2076E5EE}"/>
              </a:ext>
            </a:extLst>
          </p:cNvPr>
          <p:cNvSpPr/>
          <p:nvPr/>
        </p:nvSpPr>
        <p:spPr>
          <a:xfrm>
            <a:off x="1544108" y="3385160"/>
            <a:ext cx="5848266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ru-RU" sz="36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18E4872-8C45-4F27-8FB6-942CFE50182F}"/>
              </a:ext>
            </a:extLst>
          </p:cNvPr>
          <p:cNvSpPr/>
          <p:nvPr/>
        </p:nvSpPr>
        <p:spPr>
          <a:xfrm>
            <a:off x="1544108" y="4335500"/>
            <a:ext cx="5848266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Генерация идей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ru-RU" sz="36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1B53B87-96F8-457B-8B93-215C53C73A0F}"/>
              </a:ext>
            </a:extLst>
          </p:cNvPr>
          <p:cNvSpPr/>
          <p:nvPr/>
        </p:nvSpPr>
        <p:spPr>
          <a:xfrm>
            <a:off x="1544108" y="5222213"/>
            <a:ext cx="5848266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Целеполагание</a:t>
            </a:r>
            <a:endParaRPr lang="ru-RU" sz="36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A6D250E-308E-46A2-B7EA-76A9D4EB8584}"/>
              </a:ext>
            </a:extLst>
          </p:cNvPr>
          <p:cNvSpPr/>
          <p:nvPr/>
        </p:nvSpPr>
        <p:spPr>
          <a:xfrm>
            <a:off x="1544108" y="6108927"/>
            <a:ext cx="5848266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Планирование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ru-RU" sz="36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7C13144-5150-4D83-8A5B-E277A692487D}"/>
              </a:ext>
            </a:extLst>
          </p:cNvPr>
          <p:cNvSpPr/>
          <p:nvPr/>
        </p:nvSpPr>
        <p:spPr>
          <a:xfrm>
            <a:off x="1544108" y="6920059"/>
            <a:ext cx="5848266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 проекта</a:t>
            </a:r>
            <a:endParaRPr lang="ru-RU" sz="36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8D5D36-9F55-496F-8283-2080169215F6}"/>
              </a:ext>
            </a:extLst>
          </p:cNvPr>
          <p:cNvSpPr/>
          <p:nvPr/>
        </p:nvSpPr>
        <p:spPr>
          <a:xfrm>
            <a:off x="1544108" y="7762434"/>
            <a:ext cx="6417651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6.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Перспективы проекта</a:t>
            </a:r>
            <a:endParaRPr lang="ru-RU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13865" y="0"/>
            <a:ext cx="6238680" cy="28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637925" y="854975"/>
            <a:ext cx="136422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этап — «проблематизация»</a:t>
            </a:r>
            <a:endParaRPr sz="14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860750" y="2003221"/>
            <a:ext cx="12810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выбор актуальной «проблемы» темы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37925" y="3419375"/>
            <a:ext cx="1536120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Неосознанное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ухудшение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зрения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работе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компьютером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время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дистанционного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обучения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онлайн-курсов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лекций-стримов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4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00000">
            <a:off x="13878996" y="6983882"/>
            <a:ext cx="2278137" cy="432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0;p17">
            <a:extLst>
              <a:ext uri="{FF2B5EF4-FFF2-40B4-BE49-F238E27FC236}">
                <a16:creationId xmlns:a16="http://schemas.microsoft.com/office/drawing/2014/main" id="{DBD1BC44-A1D3-4A0A-AE84-62A771258C38}"/>
              </a:ext>
            </a:extLst>
          </p:cNvPr>
          <p:cNvSpPr txBox="1"/>
          <p:nvPr/>
        </p:nvSpPr>
        <p:spPr>
          <a:xfrm>
            <a:off x="637925" y="6494462"/>
            <a:ext cx="153612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информации</a:t>
            </a:r>
            <a:r>
              <a:rPr lang="en-US" sz="3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Роспотребнадзор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Российский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университет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дружбы</a:t>
            </a: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народов</a:t>
            </a: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68;p20">
            <a:extLst>
              <a:ext uri="{FF2B5EF4-FFF2-40B4-BE49-F238E27FC236}">
                <a16:creationId xmlns:a16="http://schemas.microsoft.com/office/drawing/2014/main" id="{36E9F926-DD5B-47CB-B6F0-F064E16B8B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099662">
            <a:off x="13737175" y="2350798"/>
            <a:ext cx="1533203" cy="1399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21;p17">
            <a:extLst>
              <a:ext uri="{FF2B5EF4-FFF2-40B4-BE49-F238E27FC236}">
                <a16:creationId xmlns:a16="http://schemas.microsoft.com/office/drawing/2014/main" id="{F5A7EE52-2623-45DD-A045-AF47E1831A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25" y="6452100"/>
            <a:ext cx="6605445" cy="38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2813500" y="2974350"/>
            <a:ext cx="11707792" cy="6858151"/>
          </a:xfrm>
          <a:custGeom>
            <a:avLst/>
            <a:gdLst/>
            <a:ahLst/>
            <a:cxnLst/>
            <a:rect l="l" t="t" r="r" b="b"/>
            <a:pathLst>
              <a:path w="30809980" h="17813378" extrusionOk="0">
                <a:moveTo>
                  <a:pt x="0" y="0"/>
                </a:moveTo>
                <a:lnTo>
                  <a:pt x="0" y="17813378"/>
                </a:lnTo>
                <a:lnTo>
                  <a:pt x="30809980" y="17813378"/>
                </a:lnTo>
                <a:lnTo>
                  <a:pt x="30809980" y="0"/>
                </a:lnTo>
                <a:lnTo>
                  <a:pt x="0" y="0"/>
                </a:lnTo>
                <a:close/>
                <a:moveTo>
                  <a:pt x="30749022" y="17752419"/>
                </a:moveTo>
                <a:lnTo>
                  <a:pt x="59690" y="17752419"/>
                </a:lnTo>
                <a:lnTo>
                  <a:pt x="59690" y="59690"/>
                </a:lnTo>
                <a:lnTo>
                  <a:pt x="30749022" y="59690"/>
                </a:lnTo>
                <a:lnTo>
                  <a:pt x="30749022" y="177524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130" name="Google Shape;130;p18"/>
          <p:cNvGrpSpPr/>
          <p:nvPr/>
        </p:nvGrpSpPr>
        <p:grpSpPr>
          <a:xfrm>
            <a:off x="7259149" y="5907605"/>
            <a:ext cx="2743741" cy="3046736"/>
            <a:chOff x="12700" y="19050"/>
            <a:chExt cx="3191510" cy="3499984"/>
          </a:xfrm>
          <a:noFill/>
        </p:grpSpPr>
        <p:sp>
          <p:nvSpPr>
            <p:cNvPr id="131" name="Google Shape;131;p18"/>
            <p:cNvSpPr/>
            <p:nvPr/>
          </p:nvSpPr>
          <p:spPr>
            <a:xfrm>
              <a:off x="19050" y="223520"/>
              <a:ext cx="3178810" cy="3289164"/>
            </a:xfrm>
            <a:custGeom>
              <a:avLst/>
              <a:gdLst/>
              <a:ahLst/>
              <a:cxnLst/>
              <a:rect l="l" t="t" r="r" b="b"/>
              <a:pathLst>
                <a:path w="3178810" h="3289164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98582"/>
                    <a:pt x="7620" y="2108064"/>
                    <a:pt x="7620" y="2368414"/>
                  </a:cubicBezTo>
                  <a:cubicBezTo>
                    <a:pt x="7620" y="2562724"/>
                    <a:pt x="16510" y="2961504"/>
                    <a:pt x="21590" y="3153274"/>
                  </a:cubicBezTo>
                  <a:lnTo>
                    <a:pt x="130810" y="3267574"/>
                  </a:lnTo>
                  <a:cubicBezTo>
                    <a:pt x="275590" y="3275194"/>
                    <a:pt x="543560" y="3289164"/>
                    <a:pt x="793750" y="3289164"/>
                  </a:cubicBezTo>
                  <a:lnTo>
                    <a:pt x="3178810" y="328916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2700" y="217170"/>
              <a:ext cx="3191510" cy="3301864"/>
            </a:xfrm>
            <a:custGeom>
              <a:avLst/>
              <a:gdLst/>
              <a:ahLst/>
              <a:cxnLst/>
              <a:rect l="l" t="t" r="r" b="b"/>
              <a:pathLst>
                <a:path w="3191510" h="3301864" extrusionOk="0">
                  <a:moveTo>
                    <a:pt x="3191510" y="3301864"/>
                  </a:moveTo>
                  <a:lnTo>
                    <a:pt x="800100" y="3301864"/>
                  </a:lnTo>
                  <a:cubicBezTo>
                    <a:pt x="547370" y="3301864"/>
                    <a:pt x="270510" y="3287894"/>
                    <a:pt x="137160" y="3280274"/>
                  </a:cubicBezTo>
                  <a:lnTo>
                    <a:pt x="134620" y="3280274"/>
                  </a:lnTo>
                  <a:lnTo>
                    <a:pt x="21590" y="3162164"/>
                  </a:lnTo>
                  <a:lnTo>
                    <a:pt x="21590" y="3159624"/>
                  </a:lnTo>
                  <a:cubicBezTo>
                    <a:pt x="16510" y="2956424"/>
                    <a:pt x="7620" y="2562724"/>
                    <a:pt x="7620" y="2374764"/>
                  </a:cubicBezTo>
                  <a:cubicBezTo>
                    <a:pt x="7620" y="2259194"/>
                    <a:pt x="6350" y="2082664"/>
                    <a:pt x="5080" y="1835296"/>
                  </a:cubicBezTo>
                  <a:cubicBezTo>
                    <a:pt x="3810" y="1458909"/>
                    <a:pt x="2540" y="103309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3301864"/>
                  </a:lnTo>
                  <a:close/>
                  <a:moveTo>
                    <a:pt x="139700" y="3267574"/>
                  </a:moveTo>
                  <a:cubicBezTo>
                    <a:pt x="273050" y="3275194"/>
                    <a:pt x="548640" y="3289164"/>
                    <a:pt x="800100" y="3289164"/>
                  </a:cubicBezTo>
                  <a:lnTo>
                    <a:pt x="3178810" y="328916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33097"/>
                    <a:pt x="16510" y="1458909"/>
                    <a:pt x="17780" y="1835296"/>
                  </a:cubicBezTo>
                  <a:cubicBezTo>
                    <a:pt x="19050" y="2082664"/>
                    <a:pt x="20320" y="2259194"/>
                    <a:pt x="20320" y="2374764"/>
                  </a:cubicBezTo>
                  <a:cubicBezTo>
                    <a:pt x="20320" y="2561454"/>
                    <a:pt x="29210" y="2952614"/>
                    <a:pt x="34290" y="3157084"/>
                  </a:cubicBezTo>
                  <a:lnTo>
                    <a:pt x="139700" y="3267574"/>
                  </a:lnTo>
                  <a:close/>
                  <a:moveTo>
                    <a:pt x="139700" y="3267574"/>
                  </a:moveTo>
                  <a:lnTo>
                    <a:pt x="133350" y="3141844"/>
                  </a:lnTo>
                  <a:lnTo>
                    <a:pt x="34290" y="3155814"/>
                  </a:lnTo>
                  <a:lnTo>
                    <a:pt x="139700" y="326757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grpSp>
        <p:nvGrpSpPr>
          <p:cNvPr id="134" name="Google Shape;134;p18"/>
          <p:cNvGrpSpPr/>
          <p:nvPr/>
        </p:nvGrpSpPr>
        <p:grpSpPr>
          <a:xfrm>
            <a:off x="3521814" y="5907605"/>
            <a:ext cx="2743741" cy="3046736"/>
            <a:chOff x="12700" y="19050"/>
            <a:chExt cx="3191510" cy="3499984"/>
          </a:xfrm>
          <a:noFill/>
        </p:grpSpPr>
        <p:sp>
          <p:nvSpPr>
            <p:cNvPr id="135" name="Google Shape;135;p18"/>
            <p:cNvSpPr/>
            <p:nvPr/>
          </p:nvSpPr>
          <p:spPr>
            <a:xfrm>
              <a:off x="19050" y="223520"/>
              <a:ext cx="3178810" cy="3289164"/>
            </a:xfrm>
            <a:custGeom>
              <a:avLst/>
              <a:gdLst/>
              <a:ahLst/>
              <a:cxnLst/>
              <a:rect l="l" t="t" r="r" b="b"/>
              <a:pathLst>
                <a:path w="3178810" h="3289164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98582"/>
                    <a:pt x="7620" y="2108064"/>
                    <a:pt x="7620" y="2368414"/>
                  </a:cubicBezTo>
                  <a:cubicBezTo>
                    <a:pt x="7620" y="2562724"/>
                    <a:pt x="16510" y="2961504"/>
                    <a:pt x="21590" y="3153274"/>
                  </a:cubicBezTo>
                  <a:lnTo>
                    <a:pt x="130810" y="3267574"/>
                  </a:lnTo>
                  <a:cubicBezTo>
                    <a:pt x="275590" y="3275194"/>
                    <a:pt x="543560" y="3289164"/>
                    <a:pt x="793750" y="3289164"/>
                  </a:cubicBezTo>
                  <a:lnTo>
                    <a:pt x="3178810" y="328916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2700" y="217170"/>
              <a:ext cx="3191510" cy="3301864"/>
            </a:xfrm>
            <a:custGeom>
              <a:avLst/>
              <a:gdLst/>
              <a:ahLst/>
              <a:cxnLst/>
              <a:rect l="l" t="t" r="r" b="b"/>
              <a:pathLst>
                <a:path w="3191510" h="3301864" extrusionOk="0">
                  <a:moveTo>
                    <a:pt x="3191510" y="3301864"/>
                  </a:moveTo>
                  <a:lnTo>
                    <a:pt x="800100" y="3301864"/>
                  </a:lnTo>
                  <a:cubicBezTo>
                    <a:pt x="547370" y="3301864"/>
                    <a:pt x="270510" y="3287894"/>
                    <a:pt x="137160" y="3280274"/>
                  </a:cubicBezTo>
                  <a:lnTo>
                    <a:pt x="134620" y="3280274"/>
                  </a:lnTo>
                  <a:lnTo>
                    <a:pt x="21590" y="3162164"/>
                  </a:lnTo>
                  <a:lnTo>
                    <a:pt x="21590" y="3159624"/>
                  </a:lnTo>
                  <a:cubicBezTo>
                    <a:pt x="16510" y="2956424"/>
                    <a:pt x="7620" y="2562724"/>
                    <a:pt x="7620" y="2374764"/>
                  </a:cubicBezTo>
                  <a:cubicBezTo>
                    <a:pt x="7620" y="2259194"/>
                    <a:pt x="6350" y="2082664"/>
                    <a:pt x="5080" y="1835296"/>
                  </a:cubicBezTo>
                  <a:cubicBezTo>
                    <a:pt x="3810" y="1458909"/>
                    <a:pt x="2540" y="103309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3301864"/>
                  </a:lnTo>
                  <a:close/>
                  <a:moveTo>
                    <a:pt x="139700" y="3267574"/>
                  </a:moveTo>
                  <a:cubicBezTo>
                    <a:pt x="273050" y="3275194"/>
                    <a:pt x="548640" y="3289164"/>
                    <a:pt x="800100" y="3289164"/>
                  </a:cubicBezTo>
                  <a:lnTo>
                    <a:pt x="3178810" y="328916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33097"/>
                    <a:pt x="16510" y="1458909"/>
                    <a:pt x="17780" y="1835296"/>
                  </a:cubicBezTo>
                  <a:cubicBezTo>
                    <a:pt x="19050" y="2082664"/>
                    <a:pt x="20320" y="2259194"/>
                    <a:pt x="20320" y="2374764"/>
                  </a:cubicBezTo>
                  <a:cubicBezTo>
                    <a:pt x="20320" y="2561454"/>
                    <a:pt x="29210" y="2952614"/>
                    <a:pt x="34290" y="3157084"/>
                  </a:cubicBezTo>
                  <a:lnTo>
                    <a:pt x="139700" y="3267574"/>
                  </a:lnTo>
                  <a:close/>
                  <a:moveTo>
                    <a:pt x="139700" y="3267574"/>
                  </a:moveTo>
                  <a:lnTo>
                    <a:pt x="133350" y="3141844"/>
                  </a:lnTo>
                  <a:lnTo>
                    <a:pt x="34290" y="3155814"/>
                  </a:lnTo>
                  <a:lnTo>
                    <a:pt x="139700" y="326757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grpSp>
        <p:nvGrpSpPr>
          <p:cNvPr id="141" name="Google Shape;141;p18"/>
          <p:cNvGrpSpPr/>
          <p:nvPr/>
        </p:nvGrpSpPr>
        <p:grpSpPr>
          <a:xfrm>
            <a:off x="10601327" y="5907605"/>
            <a:ext cx="2743741" cy="3046736"/>
            <a:chOff x="12700" y="19050"/>
            <a:chExt cx="3191510" cy="3499984"/>
          </a:xfrm>
          <a:noFill/>
        </p:grpSpPr>
        <p:sp>
          <p:nvSpPr>
            <p:cNvPr id="142" name="Google Shape;142;p18"/>
            <p:cNvSpPr/>
            <p:nvPr/>
          </p:nvSpPr>
          <p:spPr>
            <a:xfrm>
              <a:off x="19050" y="223520"/>
              <a:ext cx="3178810" cy="3289164"/>
            </a:xfrm>
            <a:custGeom>
              <a:avLst/>
              <a:gdLst/>
              <a:ahLst/>
              <a:cxnLst/>
              <a:rect l="l" t="t" r="r" b="b"/>
              <a:pathLst>
                <a:path w="3178810" h="3289164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298582"/>
                    <a:pt x="7620" y="2108064"/>
                    <a:pt x="7620" y="2368414"/>
                  </a:cubicBezTo>
                  <a:cubicBezTo>
                    <a:pt x="7620" y="2562724"/>
                    <a:pt x="16510" y="2961504"/>
                    <a:pt x="21590" y="3153274"/>
                  </a:cubicBezTo>
                  <a:lnTo>
                    <a:pt x="130810" y="3267574"/>
                  </a:lnTo>
                  <a:cubicBezTo>
                    <a:pt x="275590" y="3275194"/>
                    <a:pt x="543560" y="3289164"/>
                    <a:pt x="793750" y="3289164"/>
                  </a:cubicBezTo>
                  <a:lnTo>
                    <a:pt x="3178810" y="3289164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12700" y="217170"/>
              <a:ext cx="3191510" cy="3301864"/>
            </a:xfrm>
            <a:custGeom>
              <a:avLst/>
              <a:gdLst/>
              <a:ahLst/>
              <a:cxnLst/>
              <a:rect l="l" t="t" r="r" b="b"/>
              <a:pathLst>
                <a:path w="3191510" h="3301864" extrusionOk="0">
                  <a:moveTo>
                    <a:pt x="3191510" y="3301864"/>
                  </a:moveTo>
                  <a:lnTo>
                    <a:pt x="800100" y="3301864"/>
                  </a:lnTo>
                  <a:cubicBezTo>
                    <a:pt x="547370" y="3301864"/>
                    <a:pt x="270510" y="3287894"/>
                    <a:pt x="137160" y="3280274"/>
                  </a:cubicBezTo>
                  <a:lnTo>
                    <a:pt x="134620" y="3280274"/>
                  </a:lnTo>
                  <a:lnTo>
                    <a:pt x="21590" y="3162164"/>
                  </a:lnTo>
                  <a:lnTo>
                    <a:pt x="21590" y="3159624"/>
                  </a:lnTo>
                  <a:cubicBezTo>
                    <a:pt x="16510" y="2956424"/>
                    <a:pt x="7620" y="2562724"/>
                    <a:pt x="7620" y="2374764"/>
                  </a:cubicBezTo>
                  <a:cubicBezTo>
                    <a:pt x="7620" y="2259194"/>
                    <a:pt x="6350" y="2082664"/>
                    <a:pt x="5080" y="1835296"/>
                  </a:cubicBezTo>
                  <a:cubicBezTo>
                    <a:pt x="3810" y="1458909"/>
                    <a:pt x="2540" y="1033097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3301864"/>
                  </a:lnTo>
                  <a:close/>
                  <a:moveTo>
                    <a:pt x="139700" y="3267574"/>
                  </a:moveTo>
                  <a:cubicBezTo>
                    <a:pt x="273050" y="3275194"/>
                    <a:pt x="548640" y="3289164"/>
                    <a:pt x="800100" y="3289164"/>
                  </a:cubicBezTo>
                  <a:lnTo>
                    <a:pt x="3178810" y="3289164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1033097"/>
                    <a:pt x="16510" y="1458909"/>
                    <a:pt x="17780" y="1835296"/>
                  </a:cubicBezTo>
                  <a:cubicBezTo>
                    <a:pt x="19050" y="2082664"/>
                    <a:pt x="20320" y="2259194"/>
                    <a:pt x="20320" y="2374764"/>
                  </a:cubicBezTo>
                  <a:cubicBezTo>
                    <a:pt x="20320" y="2561454"/>
                    <a:pt x="29210" y="2952614"/>
                    <a:pt x="34290" y="3157084"/>
                  </a:cubicBezTo>
                  <a:lnTo>
                    <a:pt x="139700" y="3267574"/>
                  </a:lnTo>
                  <a:close/>
                  <a:moveTo>
                    <a:pt x="139700" y="3267574"/>
                  </a:moveTo>
                  <a:lnTo>
                    <a:pt x="133350" y="3141844"/>
                  </a:lnTo>
                  <a:lnTo>
                    <a:pt x="34290" y="3155814"/>
                  </a:lnTo>
                  <a:lnTo>
                    <a:pt x="139700" y="326757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sp>
        <p:nvSpPr>
          <p:cNvPr id="23" name="Google Shape;118;p17">
            <a:extLst>
              <a:ext uri="{FF2B5EF4-FFF2-40B4-BE49-F238E27FC236}">
                <a16:creationId xmlns:a16="http://schemas.microsoft.com/office/drawing/2014/main" id="{5B4AC748-C661-42CB-A06E-442F6FE3318A}"/>
              </a:ext>
            </a:extLst>
          </p:cNvPr>
          <p:cNvSpPr txBox="1"/>
          <p:nvPr/>
        </p:nvSpPr>
        <p:spPr>
          <a:xfrm>
            <a:off x="637925" y="857109"/>
            <a:ext cx="140199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этап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— «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проблематизация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»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Google Shape;183;p21">
            <a:extLst>
              <a:ext uri="{FF2B5EF4-FFF2-40B4-BE49-F238E27FC236}">
                <a16:creationId xmlns:a16="http://schemas.microsoft.com/office/drawing/2014/main" id="{2663B5A9-BABD-44DB-A0D6-5312D5B4D500}"/>
              </a:ext>
            </a:extLst>
          </p:cNvPr>
          <p:cNvSpPr txBox="1"/>
          <p:nvPr/>
        </p:nvSpPr>
        <p:spPr>
          <a:xfrm>
            <a:off x="3669452" y="6345396"/>
            <a:ext cx="2448464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Молодой человек в возрасте от 7 до 25 лет</a:t>
            </a:r>
            <a:endParaRPr sz="2100" b="0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183;p21">
            <a:extLst>
              <a:ext uri="{FF2B5EF4-FFF2-40B4-BE49-F238E27FC236}">
                <a16:creationId xmlns:a16="http://schemas.microsoft.com/office/drawing/2014/main" id="{6219F7E8-2A63-45CA-B9A2-F9E9D08B06BD}"/>
              </a:ext>
            </a:extLst>
          </p:cNvPr>
          <p:cNvSpPr txBox="1"/>
          <p:nvPr/>
        </p:nvSpPr>
        <p:spPr>
          <a:xfrm>
            <a:off x="7443164" y="6835810"/>
            <a:ext cx="2448464" cy="112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Школьник 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ru-RU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студент</a:t>
            </a:r>
            <a:endParaRPr sz="2100" b="0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83;p21">
            <a:extLst>
              <a:ext uri="{FF2B5EF4-FFF2-40B4-BE49-F238E27FC236}">
                <a16:creationId xmlns:a16="http://schemas.microsoft.com/office/drawing/2014/main" id="{20543095-D203-4A36-9EEC-0760C415FA54}"/>
              </a:ext>
            </a:extLst>
          </p:cNvPr>
          <p:cNvSpPr txBox="1"/>
          <p:nvPr/>
        </p:nvSpPr>
        <p:spPr>
          <a:xfrm>
            <a:off x="10748965" y="6396897"/>
            <a:ext cx="2448464" cy="224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Интересы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2600" dirty="0">
                <a:solidFill>
                  <a:schemeClr val="lt1"/>
                </a:solidFill>
                <a:latin typeface="Montserrat"/>
                <a:ea typeface="Arial"/>
                <a:cs typeface="Arial"/>
                <a:sym typeface="Montserrat"/>
              </a:rPr>
              <a:t>Обучение в онлайн формате</a:t>
            </a:r>
            <a:endParaRPr sz="2100" b="0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83;p21">
            <a:extLst>
              <a:ext uri="{FF2B5EF4-FFF2-40B4-BE49-F238E27FC236}">
                <a16:creationId xmlns:a16="http://schemas.microsoft.com/office/drawing/2014/main" id="{C485EDF9-1A81-4913-9477-E76BE3E9A2AC}"/>
              </a:ext>
            </a:extLst>
          </p:cNvPr>
          <p:cNvSpPr txBox="1"/>
          <p:nvPr/>
        </p:nvSpPr>
        <p:spPr>
          <a:xfrm>
            <a:off x="3070557" y="3338528"/>
            <a:ext cx="6921081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Портрет целевой аудитории</a:t>
            </a:r>
            <a:r>
              <a:rPr lang="en-US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</a:t>
            </a:r>
            <a:endParaRPr sz="2800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19;p17">
            <a:extLst>
              <a:ext uri="{FF2B5EF4-FFF2-40B4-BE49-F238E27FC236}">
                <a16:creationId xmlns:a16="http://schemas.microsoft.com/office/drawing/2014/main" id="{BB05ED09-35C7-4629-9528-23E80C602107}"/>
              </a:ext>
            </a:extLst>
          </p:cNvPr>
          <p:cNvSpPr txBox="1"/>
          <p:nvPr/>
        </p:nvSpPr>
        <p:spPr>
          <a:xfrm>
            <a:off x="860750" y="2003221"/>
            <a:ext cx="12810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</a:t>
            </a:r>
            <a:r>
              <a:rPr lang="en-US" sz="2499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выбор</a:t>
            </a:r>
            <a:r>
              <a:rPr lang="en-US" sz="2499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актуальной</a:t>
            </a:r>
            <a:r>
              <a:rPr lang="en-US" sz="2499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«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проблемы</a:t>
            </a:r>
            <a:r>
              <a:rPr lang="en-US" sz="2499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» </a:t>
            </a:r>
            <a:r>
              <a:rPr lang="en-US" sz="2499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темы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/>
        </p:nvSpPr>
        <p:spPr>
          <a:xfrm>
            <a:off x="1028700" y="1298925"/>
            <a:ext cx="125586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 этап — генерация иде</a:t>
            </a:r>
            <a:r>
              <a:rPr lang="en-US" sz="6821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</a:t>
            </a:r>
            <a:endParaRPr sz="68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97775">
            <a:off x="282142" y="7332276"/>
            <a:ext cx="2413891" cy="220313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1028700" y="2426173"/>
            <a:ext cx="11346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28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выбор эффективного решения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028700" y="4136050"/>
            <a:ext cx="16014300" cy="3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99"/>
              <a:buFont typeface="Arial"/>
              <a:buNone/>
            </a:pPr>
            <a:r>
              <a:rPr lang="en-US" sz="3399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Концепция: </a:t>
            </a:r>
            <a:r>
              <a:rPr lang="en-US" sz="3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приложение, которое анализирует состояние глаз пользователя, предупреждает его о возможных нарушениях (покраснения, помутнение, нарушение внутриглазного давления, жжение краснота) и выдает рекомендацию сколько времени еще можно работать за компьютером или рекомендует сделать перерыв.</a:t>
            </a:r>
            <a:endParaRPr sz="2300" i="0" u="none" strike="noStrike" cap="none">
              <a:solidFill>
                <a:schemeClr val="lt1"/>
              </a:solidFill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3931" y="299425"/>
            <a:ext cx="3783646" cy="34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10403146" y="671512"/>
            <a:ext cx="7149512" cy="35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Информативный слайд (не для заполнения)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1274983" y="2051626"/>
            <a:ext cx="138375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этап — целеполагание</a:t>
            </a:r>
            <a:endParaRPr sz="6821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274983" y="3178873"/>
            <a:ext cx="11346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целей и задач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Google Shape;162;p20"/>
          <p:cNvGrpSpPr/>
          <p:nvPr/>
        </p:nvGrpSpPr>
        <p:grpSpPr>
          <a:xfrm>
            <a:off x="9753600" y="3338945"/>
            <a:ext cx="6564597" cy="6060041"/>
            <a:chOff x="12700" y="19050"/>
            <a:chExt cx="3191510" cy="2789155"/>
          </a:xfrm>
          <a:noFill/>
        </p:grpSpPr>
        <p:sp>
          <p:nvSpPr>
            <p:cNvPr id="163" name="Google Shape;163;p20"/>
            <p:cNvSpPr/>
            <p:nvPr/>
          </p:nvSpPr>
          <p:spPr>
            <a:xfrm>
              <a:off x="19050" y="223520"/>
              <a:ext cx="3178810" cy="2578335"/>
            </a:xfrm>
            <a:custGeom>
              <a:avLst/>
              <a:gdLst/>
              <a:ahLst/>
              <a:cxnLst/>
              <a:rect l="l" t="t" r="r" b="b"/>
              <a:pathLst>
                <a:path w="3178810" h="2578335" extrusionOk="0">
                  <a:moveTo>
                    <a:pt x="0" y="11430"/>
                  </a:moveTo>
                  <a:cubicBezTo>
                    <a:pt x="0" y="11430"/>
                    <a:pt x="2540" y="340360"/>
                    <a:pt x="2540" y="749300"/>
                  </a:cubicBezTo>
                  <a:cubicBezTo>
                    <a:pt x="2540" y="1020913"/>
                    <a:pt x="7620" y="1397235"/>
                    <a:pt x="7620" y="1657585"/>
                  </a:cubicBezTo>
                  <a:cubicBezTo>
                    <a:pt x="7620" y="1851895"/>
                    <a:pt x="16510" y="2250675"/>
                    <a:pt x="21590" y="2442445"/>
                  </a:cubicBezTo>
                  <a:lnTo>
                    <a:pt x="130810" y="2556745"/>
                  </a:lnTo>
                  <a:cubicBezTo>
                    <a:pt x="275590" y="2564365"/>
                    <a:pt x="543560" y="2578335"/>
                    <a:pt x="793750" y="2578335"/>
                  </a:cubicBezTo>
                  <a:lnTo>
                    <a:pt x="3178810" y="2578335"/>
                  </a:lnTo>
                  <a:lnTo>
                    <a:pt x="3178810" y="693420"/>
                  </a:lnTo>
                  <a:cubicBezTo>
                    <a:pt x="3178810" y="318770"/>
                    <a:pt x="3169920" y="41910"/>
                    <a:pt x="3169920" y="41910"/>
                  </a:cubicBezTo>
                  <a:cubicBezTo>
                    <a:pt x="3014980" y="21590"/>
                    <a:pt x="2858770" y="11430"/>
                    <a:pt x="2701290" y="12700"/>
                  </a:cubicBezTo>
                  <a:cubicBezTo>
                    <a:pt x="2428240" y="12700"/>
                    <a:pt x="1179830" y="21590"/>
                    <a:pt x="929640" y="12700"/>
                  </a:cubicBezTo>
                  <a:cubicBezTo>
                    <a:pt x="594360" y="0"/>
                    <a:pt x="0" y="11430"/>
                    <a:pt x="0" y="1143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>
              <a:off x="12700" y="217170"/>
              <a:ext cx="3191510" cy="2591035"/>
            </a:xfrm>
            <a:custGeom>
              <a:avLst/>
              <a:gdLst/>
              <a:ahLst/>
              <a:cxnLst/>
              <a:rect l="l" t="t" r="r" b="b"/>
              <a:pathLst>
                <a:path w="3191510" h="2591035" extrusionOk="0">
                  <a:moveTo>
                    <a:pt x="3191510" y="2591035"/>
                  </a:moveTo>
                  <a:lnTo>
                    <a:pt x="800100" y="2591035"/>
                  </a:lnTo>
                  <a:cubicBezTo>
                    <a:pt x="547370" y="2591035"/>
                    <a:pt x="270510" y="2577065"/>
                    <a:pt x="137160" y="2569445"/>
                  </a:cubicBezTo>
                  <a:lnTo>
                    <a:pt x="134620" y="2569445"/>
                  </a:lnTo>
                  <a:lnTo>
                    <a:pt x="21590" y="2451335"/>
                  </a:lnTo>
                  <a:lnTo>
                    <a:pt x="21590" y="2448795"/>
                  </a:lnTo>
                  <a:cubicBezTo>
                    <a:pt x="16510" y="2245595"/>
                    <a:pt x="7620" y="1851895"/>
                    <a:pt x="7620" y="1663935"/>
                  </a:cubicBezTo>
                  <a:cubicBezTo>
                    <a:pt x="7620" y="1548365"/>
                    <a:pt x="6350" y="1371835"/>
                    <a:pt x="5080" y="1209341"/>
                  </a:cubicBezTo>
                  <a:cubicBezTo>
                    <a:pt x="3810" y="1080124"/>
                    <a:pt x="2540" y="933940"/>
                    <a:pt x="2540" y="755650"/>
                  </a:cubicBezTo>
                  <a:cubicBezTo>
                    <a:pt x="2540" y="351790"/>
                    <a:pt x="0" y="21590"/>
                    <a:pt x="0" y="17780"/>
                  </a:cubicBezTo>
                  <a:lnTo>
                    <a:pt x="0" y="11430"/>
                  </a:lnTo>
                  <a:lnTo>
                    <a:pt x="6350" y="11430"/>
                  </a:lnTo>
                  <a:cubicBezTo>
                    <a:pt x="12700" y="11430"/>
                    <a:pt x="604520" y="0"/>
                    <a:pt x="935990" y="12700"/>
                  </a:cubicBezTo>
                  <a:cubicBezTo>
                    <a:pt x="1121410" y="19050"/>
                    <a:pt x="1852930" y="16510"/>
                    <a:pt x="2338070" y="13970"/>
                  </a:cubicBezTo>
                  <a:cubicBezTo>
                    <a:pt x="2503170" y="12700"/>
                    <a:pt x="2637790" y="12700"/>
                    <a:pt x="2707640" y="12700"/>
                  </a:cubicBezTo>
                  <a:cubicBezTo>
                    <a:pt x="2861310" y="11430"/>
                    <a:pt x="3020060" y="21590"/>
                    <a:pt x="3177540" y="41910"/>
                  </a:cubicBezTo>
                  <a:lnTo>
                    <a:pt x="3182620" y="43180"/>
                  </a:lnTo>
                  <a:lnTo>
                    <a:pt x="3182620" y="48260"/>
                  </a:lnTo>
                  <a:cubicBezTo>
                    <a:pt x="3182620" y="50800"/>
                    <a:pt x="3191510" y="328930"/>
                    <a:pt x="3191510" y="699770"/>
                  </a:cubicBezTo>
                  <a:lnTo>
                    <a:pt x="3191510" y="2591035"/>
                  </a:lnTo>
                  <a:close/>
                  <a:moveTo>
                    <a:pt x="139700" y="2556745"/>
                  </a:moveTo>
                  <a:cubicBezTo>
                    <a:pt x="273050" y="2564365"/>
                    <a:pt x="548640" y="2578335"/>
                    <a:pt x="800100" y="2578335"/>
                  </a:cubicBezTo>
                  <a:lnTo>
                    <a:pt x="3178810" y="2578335"/>
                  </a:lnTo>
                  <a:lnTo>
                    <a:pt x="3178810" y="699770"/>
                  </a:lnTo>
                  <a:cubicBezTo>
                    <a:pt x="3178810" y="358140"/>
                    <a:pt x="3171190" y="93980"/>
                    <a:pt x="3169920" y="53340"/>
                  </a:cubicBezTo>
                  <a:cubicBezTo>
                    <a:pt x="3014980" y="33020"/>
                    <a:pt x="2858770" y="24130"/>
                    <a:pt x="2707640" y="25400"/>
                  </a:cubicBezTo>
                  <a:cubicBezTo>
                    <a:pt x="2637790" y="25400"/>
                    <a:pt x="2503170" y="27940"/>
                    <a:pt x="2338070" y="26670"/>
                  </a:cubicBezTo>
                  <a:cubicBezTo>
                    <a:pt x="1828800" y="22860"/>
                    <a:pt x="1304290" y="22860"/>
                    <a:pt x="935990" y="25400"/>
                  </a:cubicBezTo>
                  <a:cubicBezTo>
                    <a:pt x="622300" y="27940"/>
                    <a:pt x="77470" y="22860"/>
                    <a:pt x="12700" y="24130"/>
                  </a:cubicBezTo>
                  <a:cubicBezTo>
                    <a:pt x="12700" y="71120"/>
                    <a:pt x="15240" y="382270"/>
                    <a:pt x="15240" y="755650"/>
                  </a:cubicBezTo>
                  <a:cubicBezTo>
                    <a:pt x="15240" y="933939"/>
                    <a:pt x="16510" y="1080124"/>
                    <a:pt x="17780" y="1209341"/>
                  </a:cubicBezTo>
                  <a:cubicBezTo>
                    <a:pt x="19050" y="1371835"/>
                    <a:pt x="20320" y="1548365"/>
                    <a:pt x="20320" y="1663935"/>
                  </a:cubicBezTo>
                  <a:cubicBezTo>
                    <a:pt x="20320" y="1850625"/>
                    <a:pt x="29210" y="2241785"/>
                    <a:pt x="34290" y="2446255"/>
                  </a:cubicBezTo>
                  <a:lnTo>
                    <a:pt x="139700" y="2556745"/>
                  </a:lnTo>
                  <a:close/>
                  <a:moveTo>
                    <a:pt x="139700" y="2556745"/>
                  </a:moveTo>
                  <a:lnTo>
                    <a:pt x="133350" y="2431015"/>
                  </a:lnTo>
                  <a:lnTo>
                    <a:pt x="34290" y="2444985"/>
                  </a:lnTo>
                  <a:lnTo>
                    <a:pt x="139700" y="25567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99720" y="19050"/>
              <a:ext cx="617220" cy="304800"/>
            </a:xfrm>
            <a:custGeom>
              <a:avLst/>
              <a:gdLst/>
              <a:ahLst/>
              <a:cxnLst/>
              <a:rect l="l" t="t" r="r" b="b"/>
              <a:pathLst>
                <a:path w="617220" h="304800" extrusionOk="0">
                  <a:moveTo>
                    <a:pt x="600710" y="0"/>
                  </a:moveTo>
                  <a:lnTo>
                    <a:pt x="617220" y="77470"/>
                  </a:lnTo>
                  <a:lnTo>
                    <a:pt x="600710" y="190500"/>
                  </a:lnTo>
                  <a:lnTo>
                    <a:pt x="589280" y="297180"/>
                  </a:lnTo>
                  <a:lnTo>
                    <a:pt x="5080" y="304800"/>
                  </a:lnTo>
                  <a:lnTo>
                    <a:pt x="5080" y="255270"/>
                  </a:lnTo>
                  <a:lnTo>
                    <a:pt x="16510" y="148590"/>
                  </a:lnTo>
                  <a:lnTo>
                    <a:pt x="0" y="21590"/>
                  </a:lnTo>
                  <a:lnTo>
                    <a:pt x="60071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</p:sp>
      </p:grpSp>
      <p:sp>
        <p:nvSpPr>
          <p:cNvPr id="166" name="Google Shape;166;p20"/>
          <p:cNvSpPr txBox="1"/>
          <p:nvPr/>
        </p:nvSpPr>
        <p:spPr>
          <a:xfrm>
            <a:off x="10200325" y="4054375"/>
            <a:ext cx="5976000" cy="544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 (Specific/</a:t>
            </a:r>
            <a:r>
              <a:rPr lang="en-US" sz="1800" b="1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конкретная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):</a:t>
            </a:r>
            <a:r>
              <a:rPr lang="en-US" sz="1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Увеличить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активных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пользователей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8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 (Measurable/</a:t>
            </a:r>
            <a:r>
              <a:rPr lang="en-US" sz="1800" b="1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измеримая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Рост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количества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активных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пользователей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15% 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8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 (Achievable/</a:t>
            </a:r>
            <a:r>
              <a:rPr lang="en-US" sz="1800" b="1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достижимая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 В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данном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случае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8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 (Relevant/</a:t>
            </a:r>
            <a:r>
              <a:rPr lang="en-US" sz="1800" b="1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значимая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):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роста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активных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пользователей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зависит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популярность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приложения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а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также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финансовые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ресурсы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8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 (Time bound/</a:t>
            </a:r>
            <a:r>
              <a:rPr lang="en-US" sz="1800" b="1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ограниченная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во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1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времени</a:t>
            </a:r>
            <a:r>
              <a:rPr lang="en-US" sz="18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):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Время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достижение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цели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1800" b="0" i="0" u="none" strike="noStrike" cap="none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полгода</a:t>
            </a:r>
            <a:endParaRPr sz="16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1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99" y="8736821"/>
            <a:ext cx="3411648" cy="155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1143159" y="4212506"/>
            <a:ext cx="7266549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5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Цель</a:t>
            </a:r>
            <a:r>
              <a:rPr lang="en-US" sz="3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проекта</a:t>
            </a:r>
            <a:r>
              <a:rPr lang="en-US" sz="3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</a:t>
            </a:r>
            <a:r>
              <a:rPr lang="en-US" sz="3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SMART: </a:t>
            </a:r>
            <a:endParaRPr sz="35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0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Увеличить</a:t>
            </a:r>
            <a:r>
              <a:rPr lang="ru-RU" sz="3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</a:t>
            </a:r>
            <a:r>
              <a:rPr lang="en-US" sz="3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пользователей</a:t>
            </a:r>
            <a:r>
              <a:rPr lang="en-US" sz="3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заинтересованных</a:t>
            </a:r>
            <a:r>
              <a:rPr lang="en-US" sz="3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в</a:t>
            </a:r>
            <a:r>
              <a:rPr lang="ru-RU" sz="3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сохранении здоровья глаз во время обучения в дистанционном формате (онлайн-курсы, онлайн-лекции, стримы и т.д.) на 15 % за полгода</a:t>
            </a:r>
            <a:endParaRPr sz="30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099662">
            <a:off x="13392447" y="1531694"/>
            <a:ext cx="1533203" cy="1399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"/>
          <p:cNvSpPr txBox="1"/>
          <p:nvPr/>
        </p:nvSpPr>
        <p:spPr>
          <a:xfrm>
            <a:off x="3100298" y="4545964"/>
            <a:ext cx="1143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написать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подключить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искусственный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интеллект</a:t>
            </a:r>
            <a:endParaRPr sz="21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" name="Google Shape;175;p21"/>
          <p:cNvGrpSpPr/>
          <p:nvPr/>
        </p:nvGrpSpPr>
        <p:grpSpPr>
          <a:xfrm>
            <a:off x="1402827" y="4282522"/>
            <a:ext cx="1055521" cy="1078909"/>
            <a:chOff x="2671" y="0"/>
            <a:chExt cx="1191736" cy="1192956"/>
          </a:xfrm>
          <a:gradFill flip="none" rotWithShape="1">
            <a:gsLst>
              <a:gs pos="0">
                <a:srgbClr val="007EF6">
                  <a:shade val="30000"/>
                  <a:satMod val="115000"/>
                </a:srgbClr>
              </a:gs>
              <a:gs pos="50000">
                <a:srgbClr val="007EF6">
                  <a:shade val="67500"/>
                  <a:satMod val="115000"/>
                </a:srgbClr>
              </a:gs>
              <a:gs pos="100000">
                <a:srgbClr val="007EF6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176" name="Google Shape;176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1"/>
          <p:cNvSpPr/>
          <p:nvPr/>
        </p:nvSpPr>
        <p:spPr>
          <a:xfrm>
            <a:off x="2915685" y="4204925"/>
            <a:ext cx="11654331" cy="1085209"/>
          </a:xfrm>
          <a:custGeom>
            <a:avLst/>
            <a:gdLst/>
            <a:ahLst/>
            <a:cxnLst/>
            <a:rect l="l" t="t" r="r" b="b"/>
            <a:pathLst>
              <a:path w="60541979" h="5565176" extrusionOk="0">
                <a:moveTo>
                  <a:pt x="0" y="0"/>
                </a:moveTo>
                <a:lnTo>
                  <a:pt x="0" y="5565176"/>
                </a:lnTo>
                <a:lnTo>
                  <a:pt x="60541979" y="5565176"/>
                </a:lnTo>
                <a:lnTo>
                  <a:pt x="60541979" y="0"/>
                </a:lnTo>
                <a:lnTo>
                  <a:pt x="0" y="0"/>
                </a:lnTo>
                <a:close/>
                <a:moveTo>
                  <a:pt x="60481015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481015" y="59690"/>
                </a:lnTo>
                <a:lnTo>
                  <a:pt x="60481015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grpSp>
        <p:nvGrpSpPr>
          <p:cNvPr id="179" name="Google Shape;179;p21"/>
          <p:cNvGrpSpPr/>
          <p:nvPr/>
        </p:nvGrpSpPr>
        <p:grpSpPr>
          <a:xfrm>
            <a:off x="1402827" y="7871567"/>
            <a:ext cx="1055521" cy="1078909"/>
            <a:chOff x="2671" y="0"/>
            <a:chExt cx="1191736" cy="1192956"/>
          </a:xfrm>
        </p:grpSpPr>
        <p:sp>
          <p:nvSpPr>
            <p:cNvPr id="180" name="Google Shape;180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D7E60">
                    <a:shade val="30000"/>
                    <a:satMod val="115000"/>
                  </a:srgbClr>
                </a:gs>
                <a:gs pos="50000">
                  <a:srgbClr val="FD7E60">
                    <a:shade val="67500"/>
                    <a:satMod val="115000"/>
                  </a:srgbClr>
                </a:gs>
                <a:gs pos="100000">
                  <a:srgbClr val="FD7E6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21"/>
          <p:cNvSpPr/>
          <p:nvPr/>
        </p:nvSpPr>
        <p:spPr>
          <a:xfrm>
            <a:off x="2864925" y="5464864"/>
            <a:ext cx="11664944" cy="1085209"/>
          </a:xfrm>
          <a:custGeom>
            <a:avLst/>
            <a:gdLst/>
            <a:ahLst/>
            <a:cxnLst/>
            <a:rect l="l" t="t" r="r" b="b"/>
            <a:pathLst>
              <a:path w="60597114" h="5565176" extrusionOk="0">
                <a:moveTo>
                  <a:pt x="0" y="0"/>
                </a:moveTo>
                <a:lnTo>
                  <a:pt x="0" y="5565176"/>
                </a:lnTo>
                <a:lnTo>
                  <a:pt x="60597114" y="5565176"/>
                </a:lnTo>
                <a:lnTo>
                  <a:pt x="60597114" y="0"/>
                </a:lnTo>
                <a:lnTo>
                  <a:pt x="0" y="0"/>
                </a:lnTo>
                <a:close/>
                <a:moveTo>
                  <a:pt x="60536156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536156" y="59690"/>
                </a:lnTo>
                <a:lnTo>
                  <a:pt x="60536156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3" name="Google Shape;183;p21"/>
          <p:cNvSpPr txBox="1"/>
          <p:nvPr/>
        </p:nvSpPr>
        <p:spPr>
          <a:xfrm>
            <a:off x="3120420" y="5813826"/>
            <a:ext cx="93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протестировать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2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доработать</a:t>
            </a:r>
            <a:r>
              <a: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6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его</a:t>
            </a:r>
            <a:endParaRPr sz="2100" b="0" i="0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1"/>
          <p:cNvGrpSpPr/>
          <p:nvPr/>
        </p:nvGrpSpPr>
        <p:grpSpPr>
          <a:xfrm>
            <a:off x="1413331" y="6652799"/>
            <a:ext cx="1055521" cy="1078909"/>
            <a:chOff x="2671" y="0"/>
            <a:chExt cx="1191736" cy="1192956"/>
          </a:xfrm>
          <a:gradFill flip="none" rotWithShape="1">
            <a:gsLst>
              <a:gs pos="0">
                <a:srgbClr val="FFBA0D">
                  <a:shade val="30000"/>
                  <a:satMod val="115000"/>
                </a:srgbClr>
              </a:gs>
              <a:gs pos="50000">
                <a:srgbClr val="FFBA0D">
                  <a:shade val="67500"/>
                  <a:satMod val="115000"/>
                </a:srgbClr>
              </a:gs>
              <a:gs pos="100000">
                <a:srgbClr val="FFBA0D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185" name="Google Shape;185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21"/>
          <p:cNvSpPr/>
          <p:nvPr/>
        </p:nvSpPr>
        <p:spPr>
          <a:xfrm>
            <a:off x="2885934" y="6650935"/>
            <a:ext cx="11643716" cy="1085209"/>
          </a:xfrm>
          <a:custGeom>
            <a:avLst/>
            <a:gdLst/>
            <a:ahLst/>
            <a:cxnLst/>
            <a:rect l="l" t="t" r="r" b="b"/>
            <a:pathLst>
              <a:path w="60486838" h="5565176" extrusionOk="0">
                <a:moveTo>
                  <a:pt x="0" y="0"/>
                </a:moveTo>
                <a:lnTo>
                  <a:pt x="0" y="5565176"/>
                </a:lnTo>
                <a:lnTo>
                  <a:pt x="60486838" y="5565176"/>
                </a:lnTo>
                <a:lnTo>
                  <a:pt x="60486838" y="0"/>
                </a:lnTo>
                <a:lnTo>
                  <a:pt x="0" y="0"/>
                </a:lnTo>
                <a:close/>
                <a:moveTo>
                  <a:pt x="60425881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425881" y="59690"/>
                </a:lnTo>
                <a:lnTo>
                  <a:pt x="60425881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88" name="Google Shape;188;p21"/>
          <p:cNvSpPr txBox="1"/>
          <p:nvPr/>
        </p:nvSpPr>
        <p:spPr>
          <a:xfrm>
            <a:off x="1174762" y="1669273"/>
            <a:ext cx="138375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этап</a:t>
            </a:r>
            <a:r>
              <a:rPr lang="en-US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— </a:t>
            </a:r>
            <a:r>
              <a:rPr lang="en-US" sz="6821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целеполагание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1"/>
          <p:cNvSpPr txBox="1"/>
          <p:nvPr/>
        </p:nvSpPr>
        <p:spPr>
          <a:xfrm>
            <a:off x="1174762" y="2796520"/>
            <a:ext cx="113460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Постановка целей и задач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1174762" y="3245063"/>
            <a:ext cx="15984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8003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None/>
            </a:pPr>
            <a:r>
              <a:rPr lang="en-US" sz="2499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Задачи проекта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p21"/>
          <p:cNvGrpSpPr/>
          <p:nvPr/>
        </p:nvGrpSpPr>
        <p:grpSpPr>
          <a:xfrm>
            <a:off x="1413331" y="5461368"/>
            <a:ext cx="1055521" cy="1078909"/>
            <a:chOff x="2671" y="0"/>
            <a:chExt cx="1191736" cy="1192956"/>
          </a:xfrm>
          <a:gradFill flip="none" rotWithShape="1">
            <a:gsLst>
              <a:gs pos="0">
                <a:srgbClr val="5B50C5">
                  <a:shade val="30000"/>
                  <a:satMod val="115000"/>
                </a:srgbClr>
              </a:gs>
              <a:gs pos="50000">
                <a:srgbClr val="5B50C5">
                  <a:shade val="67500"/>
                  <a:satMod val="115000"/>
                </a:srgbClr>
              </a:gs>
              <a:gs pos="100000">
                <a:srgbClr val="5B50C5">
                  <a:shade val="100000"/>
                  <a:satMod val="115000"/>
                </a:srgbClr>
              </a:gs>
            </a:gsLst>
            <a:lin ang="10800000" scaled="1"/>
            <a:tileRect/>
          </a:gradFill>
        </p:grpSpPr>
        <p:sp>
          <p:nvSpPr>
            <p:cNvPr id="192" name="Google Shape;192;p21"/>
            <p:cNvSpPr/>
            <p:nvPr/>
          </p:nvSpPr>
          <p:spPr>
            <a:xfrm>
              <a:off x="2671" y="0"/>
              <a:ext cx="1191736" cy="1192956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1"/>
            <p:cNvSpPr txBox="1"/>
            <p:nvPr/>
          </p:nvSpPr>
          <p:spPr>
            <a:xfrm>
              <a:off x="244118" y="154643"/>
              <a:ext cx="708900" cy="6159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18"/>
                <a:buFont typeface="Arial"/>
                <a:buNone/>
              </a:pPr>
              <a:r>
                <a:rPr lang="en-US" sz="3618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✔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1"/>
          <p:cNvSpPr/>
          <p:nvPr/>
        </p:nvSpPr>
        <p:spPr>
          <a:xfrm>
            <a:off x="2875429" y="7837005"/>
            <a:ext cx="11664944" cy="1085209"/>
          </a:xfrm>
          <a:custGeom>
            <a:avLst/>
            <a:gdLst/>
            <a:ahLst/>
            <a:cxnLst/>
            <a:rect l="l" t="t" r="r" b="b"/>
            <a:pathLst>
              <a:path w="60597114" h="5565176" extrusionOk="0">
                <a:moveTo>
                  <a:pt x="0" y="0"/>
                </a:moveTo>
                <a:lnTo>
                  <a:pt x="0" y="5565176"/>
                </a:lnTo>
                <a:lnTo>
                  <a:pt x="60597114" y="5565176"/>
                </a:lnTo>
                <a:lnTo>
                  <a:pt x="60597114" y="0"/>
                </a:lnTo>
                <a:lnTo>
                  <a:pt x="0" y="0"/>
                </a:lnTo>
                <a:close/>
                <a:moveTo>
                  <a:pt x="60536156" y="5504216"/>
                </a:moveTo>
                <a:lnTo>
                  <a:pt x="59690" y="5504216"/>
                </a:lnTo>
                <a:lnTo>
                  <a:pt x="59690" y="59690"/>
                </a:lnTo>
                <a:lnTo>
                  <a:pt x="60536156" y="59690"/>
                </a:lnTo>
                <a:lnTo>
                  <a:pt x="60536156" y="55042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95" name="Google Shape;195;p21"/>
          <p:cNvSpPr txBox="1"/>
          <p:nvPr/>
        </p:nvSpPr>
        <p:spPr>
          <a:xfrm>
            <a:off x="3100285" y="8188982"/>
            <a:ext cx="103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продвигать приложение среди ЦА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3120420" y="7001409"/>
            <a:ext cx="93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выпустить приложение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102100" y="-1724"/>
            <a:ext cx="4014177" cy="23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AC0D1BE5-1BE9-4C2F-8E73-D91C71A4C2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BBC53-CFDE-44B3-8FC0-6905055C4241}"/>
              </a:ext>
            </a:extLst>
          </p:cNvPr>
          <p:cNvSpPr txBox="1"/>
          <p:nvPr/>
        </p:nvSpPr>
        <p:spPr>
          <a:xfrm>
            <a:off x="509951" y="2595674"/>
            <a:ext cx="5628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Поиск информации, изучение аналогов</a:t>
            </a:r>
            <a:endParaRPr lang="ru-RU" sz="2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Блок-схема: знак завершения 13">
            <a:extLst>
              <a:ext uri="{FF2B5EF4-FFF2-40B4-BE49-F238E27FC236}">
                <a16:creationId xmlns:a16="http://schemas.microsoft.com/office/drawing/2014/main" id="{98B3D88F-70E3-4A56-A9DB-283C06891E76}"/>
              </a:ext>
            </a:extLst>
          </p:cNvPr>
          <p:cNvSpPr/>
          <p:nvPr/>
        </p:nvSpPr>
        <p:spPr>
          <a:xfrm>
            <a:off x="6783258" y="2803631"/>
            <a:ext cx="10581465" cy="461666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20" name="Блок-схема: знак завершения 19">
            <a:extLst>
              <a:ext uri="{FF2B5EF4-FFF2-40B4-BE49-F238E27FC236}">
                <a16:creationId xmlns:a16="http://schemas.microsoft.com/office/drawing/2014/main" id="{F3FD43A9-ABA6-4BCC-8BEE-281CD589A6BE}"/>
              </a:ext>
            </a:extLst>
          </p:cNvPr>
          <p:cNvSpPr/>
          <p:nvPr/>
        </p:nvSpPr>
        <p:spPr>
          <a:xfrm>
            <a:off x="6783258" y="3756646"/>
            <a:ext cx="10581465" cy="453767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22" name="Блок-схема: знак завершения 21">
            <a:extLst>
              <a:ext uri="{FF2B5EF4-FFF2-40B4-BE49-F238E27FC236}">
                <a16:creationId xmlns:a16="http://schemas.microsoft.com/office/drawing/2014/main" id="{50BF4F73-1F1E-42F2-A985-B26DF4E1D56C}"/>
              </a:ext>
            </a:extLst>
          </p:cNvPr>
          <p:cNvSpPr/>
          <p:nvPr/>
        </p:nvSpPr>
        <p:spPr>
          <a:xfrm>
            <a:off x="6829866" y="5889306"/>
            <a:ext cx="10581465" cy="461664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 dirty="0"/>
          </a:p>
        </p:txBody>
      </p:sp>
      <p:sp>
        <p:nvSpPr>
          <p:cNvPr id="23" name="Блок-схема: знак завершения 22">
            <a:extLst>
              <a:ext uri="{FF2B5EF4-FFF2-40B4-BE49-F238E27FC236}">
                <a16:creationId xmlns:a16="http://schemas.microsoft.com/office/drawing/2014/main" id="{78343055-2212-42AA-B82D-28A1D60911E4}"/>
              </a:ext>
            </a:extLst>
          </p:cNvPr>
          <p:cNvSpPr/>
          <p:nvPr/>
        </p:nvSpPr>
        <p:spPr>
          <a:xfrm>
            <a:off x="6829866" y="7025474"/>
            <a:ext cx="10488249" cy="584349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21" name="Блок-схема: знак завершения 20">
            <a:extLst>
              <a:ext uri="{FF2B5EF4-FFF2-40B4-BE49-F238E27FC236}">
                <a16:creationId xmlns:a16="http://schemas.microsoft.com/office/drawing/2014/main" id="{168E32C3-C81A-407B-A044-A33FF86F726C}"/>
              </a:ext>
            </a:extLst>
          </p:cNvPr>
          <p:cNvSpPr/>
          <p:nvPr/>
        </p:nvSpPr>
        <p:spPr>
          <a:xfrm>
            <a:off x="6806562" y="4769087"/>
            <a:ext cx="10488249" cy="500148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24" name="Блок-схема: знак завершения 23">
            <a:extLst>
              <a:ext uri="{FF2B5EF4-FFF2-40B4-BE49-F238E27FC236}">
                <a16:creationId xmlns:a16="http://schemas.microsoft.com/office/drawing/2014/main" id="{56916683-5B5B-416F-82CD-63298C83F6F0}"/>
              </a:ext>
            </a:extLst>
          </p:cNvPr>
          <p:cNvSpPr/>
          <p:nvPr/>
        </p:nvSpPr>
        <p:spPr>
          <a:xfrm>
            <a:off x="6783258" y="8068469"/>
            <a:ext cx="10488249" cy="500148"/>
          </a:xfrm>
          <a:prstGeom prst="flowChartTerminator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25" name="Блок-схема: знак завершения 24">
            <a:extLst>
              <a:ext uri="{FF2B5EF4-FFF2-40B4-BE49-F238E27FC236}">
                <a16:creationId xmlns:a16="http://schemas.microsoft.com/office/drawing/2014/main" id="{616F25E8-528B-4EAA-B623-D88EC6D4028E}"/>
              </a:ext>
            </a:extLst>
          </p:cNvPr>
          <p:cNvSpPr/>
          <p:nvPr/>
        </p:nvSpPr>
        <p:spPr>
          <a:xfrm>
            <a:off x="6806562" y="9034604"/>
            <a:ext cx="10441641" cy="500148"/>
          </a:xfrm>
          <a:prstGeom prst="flowChartTerminator">
            <a:avLst/>
          </a:prstGeom>
          <a:solidFill>
            <a:srgbClr val="5B50C5"/>
          </a:solidFill>
          <a:ln>
            <a:solidFill>
              <a:schemeClr val="bg1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6B29A7F5-B854-41B4-AE35-BC0209EA044A}"/>
              </a:ext>
            </a:extLst>
          </p:cNvPr>
          <p:cNvCxnSpPr/>
          <p:nvPr/>
        </p:nvCxnSpPr>
        <p:spPr>
          <a:xfrm>
            <a:off x="709299" y="2562633"/>
            <a:ext cx="5240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4C598BBE-1C96-4BDF-82A9-75F625C0CCD8}"/>
              </a:ext>
            </a:extLst>
          </p:cNvPr>
          <p:cNvCxnSpPr/>
          <p:nvPr/>
        </p:nvCxnSpPr>
        <p:spPr>
          <a:xfrm>
            <a:off x="709299" y="3483690"/>
            <a:ext cx="5240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60BABC0C-18BC-4A87-A58C-1BF37E75EFE1}"/>
              </a:ext>
            </a:extLst>
          </p:cNvPr>
          <p:cNvCxnSpPr/>
          <p:nvPr/>
        </p:nvCxnSpPr>
        <p:spPr>
          <a:xfrm>
            <a:off x="732408" y="4503054"/>
            <a:ext cx="5240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A2742A7A-F408-47C5-8AAB-73E7A5A51BD9}"/>
              </a:ext>
            </a:extLst>
          </p:cNvPr>
          <p:cNvCxnSpPr/>
          <p:nvPr/>
        </p:nvCxnSpPr>
        <p:spPr>
          <a:xfrm>
            <a:off x="732408" y="5698538"/>
            <a:ext cx="5240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6921BB7D-BFD4-461E-9FD1-84AEC43A22F5}"/>
              </a:ext>
            </a:extLst>
          </p:cNvPr>
          <p:cNvCxnSpPr/>
          <p:nvPr/>
        </p:nvCxnSpPr>
        <p:spPr>
          <a:xfrm>
            <a:off x="689036" y="6846257"/>
            <a:ext cx="5240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0BC0BAF6-9F9B-437A-9576-5D02541452D1}"/>
              </a:ext>
            </a:extLst>
          </p:cNvPr>
          <p:cNvCxnSpPr/>
          <p:nvPr/>
        </p:nvCxnSpPr>
        <p:spPr>
          <a:xfrm>
            <a:off x="665789" y="7769342"/>
            <a:ext cx="5240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A451ADDA-2179-4A9C-958A-53621C8F7141}"/>
              </a:ext>
            </a:extLst>
          </p:cNvPr>
          <p:cNvCxnSpPr/>
          <p:nvPr/>
        </p:nvCxnSpPr>
        <p:spPr>
          <a:xfrm>
            <a:off x="675720" y="8783660"/>
            <a:ext cx="5240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7452C1C0-6B5B-490A-903A-203D8CE6DC3E}"/>
              </a:ext>
            </a:extLst>
          </p:cNvPr>
          <p:cNvCxnSpPr/>
          <p:nvPr/>
        </p:nvCxnSpPr>
        <p:spPr>
          <a:xfrm>
            <a:off x="732408" y="9726912"/>
            <a:ext cx="524036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AAFED944-80F3-4036-AAED-C86C6B079A16}"/>
              </a:ext>
            </a:extLst>
          </p:cNvPr>
          <p:cNvCxnSpPr>
            <a:cxnSpLocks/>
          </p:cNvCxnSpPr>
          <p:nvPr/>
        </p:nvCxnSpPr>
        <p:spPr>
          <a:xfrm>
            <a:off x="709298" y="1968458"/>
            <a:ext cx="167222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CD81C5-FF7D-4E80-BC19-A966DAFA928F}"/>
              </a:ext>
            </a:extLst>
          </p:cNvPr>
          <p:cNvSpPr txBox="1"/>
          <p:nvPr/>
        </p:nvSpPr>
        <p:spPr>
          <a:xfrm>
            <a:off x="7105982" y="2097992"/>
            <a:ext cx="1939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09.2023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658E01-8685-4331-A113-6F88DACFCF6D}"/>
              </a:ext>
            </a:extLst>
          </p:cNvPr>
          <p:cNvSpPr txBox="1"/>
          <p:nvPr/>
        </p:nvSpPr>
        <p:spPr>
          <a:xfrm>
            <a:off x="8752277" y="2097992"/>
            <a:ext cx="1939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09.2023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233BCD-7F9A-41AD-91DA-63B4D1FF5819}"/>
              </a:ext>
            </a:extLst>
          </p:cNvPr>
          <p:cNvSpPr txBox="1"/>
          <p:nvPr/>
        </p:nvSpPr>
        <p:spPr>
          <a:xfrm>
            <a:off x="10398572" y="2107935"/>
            <a:ext cx="1939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10.2023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F566DE-D2AC-47C1-B1BC-41E121F413B8}"/>
              </a:ext>
            </a:extLst>
          </p:cNvPr>
          <p:cNvSpPr txBox="1"/>
          <p:nvPr/>
        </p:nvSpPr>
        <p:spPr>
          <a:xfrm>
            <a:off x="11822641" y="2107935"/>
            <a:ext cx="1939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12.2023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DF72016-2BE7-448C-9C73-04C04F77D1FB}"/>
              </a:ext>
            </a:extLst>
          </p:cNvPr>
          <p:cNvSpPr txBox="1"/>
          <p:nvPr/>
        </p:nvSpPr>
        <p:spPr>
          <a:xfrm>
            <a:off x="13201189" y="2111862"/>
            <a:ext cx="1939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01.2024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19A8E3B-9C72-4A86-91BB-E264B20F5464}"/>
              </a:ext>
            </a:extLst>
          </p:cNvPr>
          <p:cNvSpPr txBox="1"/>
          <p:nvPr/>
        </p:nvSpPr>
        <p:spPr>
          <a:xfrm>
            <a:off x="14579737" y="2109342"/>
            <a:ext cx="1939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02.2024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DE48FA-879C-40AA-8766-38F35DE07047}"/>
              </a:ext>
            </a:extLst>
          </p:cNvPr>
          <p:cNvSpPr txBox="1"/>
          <p:nvPr/>
        </p:nvSpPr>
        <p:spPr>
          <a:xfrm>
            <a:off x="15958285" y="2109342"/>
            <a:ext cx="19397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03.2024</a:t>
            </a:r>
          </a:p>
        </p:txBody>
      </p:sp>
      <p:sp>
        <p:nvSpPr>
          <p:cNvPr id="67" name="Блок-схема: знак завершения 66">
            <a:extLst>
              <a:ext uri="{FF2B5EF4-FFF2-40B4-BE49-F238E27FC236}">
                <a16:creationId xmlns:a16="http://schemas.microsoft.com/office/drawing/2014/main" id="{CF04E505-7433-44AE-BCC4-07F97D8D0BBC}"/>
              </a:ext>
            </a:extLst>
          </p:cNvPr>
          <p:cNvSpPr/>
          <p:nvPr/>
        </p:nvSpPr>
        <p:spPr>
          <a:xfrm>
            <a:off x="6783259" y="2863450"/>
            <a:ext cx="2684777" cy="372911"/>
          </a:xfrm>
          <a:prstGeom prst="flowChartTerminator">
            <a:avLst/>
          </a:prstGeom>
          <a:solidFill>
            <a:srgbClr val="007EF6"/>
          </a:solidFill>
          <a:ln>
            <a:solidFill>
              <a:schemeClr val="bg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68" name="Блок-схема: знак завершения 67">
            <a:extLst>
              <a:ext uri="{FF2B5EF4-FFF2-40B4-BE49-F238E27FC236}">
                <a16:creationId xmlns:a16="http://schemas.microsoft.com/office/drawing/2014/main" id="{44CE0288-26B1-48E7-BFCB-CAAE896775C0}"/>
              </a:ext>
            </a:extLst>
          </p:cNvPr>
          <p:cNvSpPr/>
          <p:nvPr/>
        </p:nvSpPr>
        <p:spPr>
          <a:xfrm>
            <a:off x="7743607" y="3762190"/>
            <a:ext cx="2800787" cy="461666"/>
          </a:xfrm>
          <a:prstGeom prst="flowChartTerminator">
            <a:avLst/>
          </a:prstGeom>
          <a:solidFill>
            <a:srgbClr val="5B50C5"/>
          </a:solidFill>
          <a:ln>
            <a:solidFill>
              <a:schemeClr val="bg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69" name="Блок-схема: знак завершения 68">
            <a:extLst>
              <a:ext uri="{FF2B5EF4-FFF2-40B4-BE49-F238E27FC236}">
                <a16:creationId xmlns:a16="http://schemas.microsoft.com/office/drawing/2014/main" id="{45FB8A22-CCA0-43CA-99C1-16746E7AC0DB}"/>
              </a:ext>
            </a:extLst>
          </p:cNvPr>
          <p:cNvSpPr/>
          <p:nvPr/>
        </p:nvSpPr>
        <p:spPr>
          <a:xfrm>
            <a:off x="8806742" y="4764971"/>
            <a:ext cx="4394447" cy="508379"/>
          </a:xfrm>
          <a:prstGeom prst="flowChartTerminator">
            <a:avLst/>
          </a:prstGeom>
          <a:solidFill>
            <a:srgbClr val="FFBA0D"/>
          </a:solidFill>
          <a:ln>
            <a:solidFill>
              <a:schemeClr val="bg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70" name="Блок-схема: знак завершения 69">
            <a:extLst>
              <a:ext uri="{FF2B5EF4-FFF2-40B4-BE49-F238E27FC236}">
                <a16:creationId xmlns:a16="http://schemas.microsoft.com/office/drawing/2014/main" id="{6DCEDB19-5077-49BD-9765-E42C59A161AC}"/>
              </a:ext>
            </a:extLst>
          </p:cNvPr>
          <p:cNvSpPr/>
          <p:nvPr/>
        </p:nvSpPr>
        <p:spPr>
          <a:xfrm>
            <a:off x="11907834" y="5875119"/>
            <a:ext cx="3678529" cy="461666"/>
          </a:xfrm>
          <a:prstGeom prst="flowChartTerminator">
            <a:avLst/>
          </a:prstGeom>
          <a:solidFill>
            <a:srgbClr val="FD9075"/>
          </a:solidFill>
          <a:ln>
            <a:solidFill>
              <a:schemeClr val="bg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71" name="Блок-схема: знак завершения 70">
            <a:extLst>
              <a:ext uri="{FF2B5EF4-FFF2-40B4-BE49-F238E27FC236}">
                <a16:creationId xmlns:a16="http://schemas.microsoft.com/office/drawing/2014/main" id="{7A4F9167-F7DA-48AE-B22E-BCDC23BFACD2}"/>
              </a:ext>
            </a:extLst>
          </p:cNvPr>
          <p:cNvSpPr/>
          <p:nvPr/>
        </p:nvSpPr>
        <p:spPr>
          <a:xfrm>
            <a:off x="13201189" y="7020373"/>
            <a:ext cx="1939772" cy="566514"/>
          </a:xfrm>
          <a:prstGeom prst="flowChartTerminator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/>
          </a:p>
        </p:txBody>
      </p:sp>
      <p:sp>
        <p:nvSpPr>
          <p:cNvPr id="73" name="Блок-схема: знак завершения 72">
            <a:extLst>
              <a:ext uri="{FF2B5EF4-FFF2-40B4-BE49-F238E27FC236}">
                <a16:creationId xmlns:a16="http://schemas.microsoft.com/office/drawing/2014/main" id="{E99B7BC0-368F-4ECC-9E66-C9FC86C1E520}"/>
              </a:ext>
            </a:extLst>
          </p:cNvPr>
          <p:cNvSpPr/>
          <p:nvPr/>
        </p:nvSpPr>
        <p:spPr>
          <a:xfrm>
            <a:off x="13762411" y="8090587"/>
            <a:ext cx="3509096" cy="483131"/>
          </a:xfrm>
          <a:prstGeom prst="flowChartTerminator">
            <a:avLst/>
          </a:prstGeom>
          <a:solidFill>
            <a:srgbClr val="7030A0"/>
          </a:solidFill>
          <a:ln>
            <a:solidFill>
              <a:schemeClr val="bg1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100" dirty="0"/>
          </a:p>
        </p:txBody>
      </p:sp>
      <p:sp>
        <p:nvSpPr>
          <p:cNvPr id="52" name="Google Shape;188;p21">
            <a:extLst>
              <a:ext uri="{FF2B5EF4-FFF2-40B4-BE49-F238E27FC236}">
                <a16:creationId xmlns:a16="http://schemas.microsoft.com/office/drawing/2014/main" id="{B2BC8EFB-3E5F-4A6D-9552-74DF291D0847}"/>
              </a:ext>
            </a:extLst>
          </p:cNvPr>
          <p:cNvSpPr txBox="1"/>
          <p:nvPr/>
        </p:nvSpPr>
        <p:spPr>
          <a:xfrm>
            <a:off x="3307486" y="452058"/>
            <a:ext cx="13837500" cy="1154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6821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Дорожная карта проекта</a:t>
            </a:r>
            <a:endParaRPr sz="6821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8501B8-FDB5-4E51-941F-5BDFC347EDFC}"/>
              </a:ext>
            </a:extLst>
          </p:cNvPr>
          <p:cNvSpPr txBox="1"/>
          <p:nvPr/>
        </p:nvSpPr>
        <p:spPr>
          <a:xfrm>
            <a:off x="577568" y="3581997"/>
            <a:ext cx="5628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solidFill>
                  <a:schemeClr val="bg1"/>
                </a:solidFill>
                <a:latin typeface="Montserrat"/>
                <a:sym typeface="Montserrat"/>
              </a:rPr>
              <a:t>Изучение библиотек с ИИ</a:t>
            </a:r>
            <a:r>
              <a:rPr lang="en-US" sz="2300" dirty="0">
                <a:solidFill>
                  <a:schemeClr val="bg1"/>
                </a:solidFill>
                <a:latin typeface="Montserrat"/>
                <a:sym typeface="Montserrat"/>
              </a:rPr>
              <a:t>: OpenCV, </a:t>
            </a:r>
            <a:r>
              <a:rPr lang="en-US" sz="2300" dirty="0" err="1">
                <a:solidFill>
                  <a:schemeClr val="bg1"/>
                </a:solidFill>
                <a:latin typeface="Montserrat"/>
                <a:sym typeface="Montserrat"/>
              </a:rPr>
              <a:t>Mediapipe</a:t>
            </a:r>
            <a:endParaRPr lang="ru-RU" sz="2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C5A199A-1CF7-4E56-9B3A-BB236C62D5EF}"/>
              </a:ext>
            </a:extLst>
          </p:cNvPr>
          <p:cNvSpPr txBox="1"/>
          <p:nvPr/>
        </p:nvSpPr>
        <p:spPr>
          <a:xfrm>
            <a:off x="589220" y="4663937"/>
            <a:ext cx="5628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/>
                <a:sym typeface="Montserrat"/>
              </a:rPr>
              <a:t>Разработка приложения. Внедрение ИИ в </a:t>
            </a:r>
            <a:r>
              <a:rPr lang="ru-RU" sz="2300" dirty="0">
                <a:solidFill>
                  <a:schemeClr val="bg1"/>
                </a:solidFill>
                <a:latin typeface="Montserrat"/>
                <a:sym typeface="Montserrat"/>
              </a:rPr>
              <a:t>приложение</a:t>
            </a:r>
            <a:endParaRPr lang="ru-RU" sz="2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50A04A5-51F4-435C-BC65-9F3EFE60987E}"/>
              </a:ext>
            </a:extLst>
          </p:cNvPr>
          <p:cNvSpPr txBox="1"/>
          <p:nvPr/>
        </p:nvSpPr>
        <p:spPr>
          <a:xfrm>
            <a:off x="531685" y="5965529"/>
            <a:ext cx="562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/>
                <a:sym typeface="Montserrat"/>
              </a:rPr>
              <a:t>Поиск партнеров проекта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959017-83E0-4B69-B9EF-9A8D60F6CD5F}"/>
              </a:ext>
            </a:extLst>
          </p:cNvPr>
          <p:cNvSpPr txBox="1"/>
          <p:nvPr/>
        </p:nvSpPr>
        <p:spPr>
          <a:xfrm>
            <a:off x="531686" y="7053660"/>
            <a:ext cx="562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/>
                <a:sym typeface="Montserrat"/>
              </a:rPr>
              <a:t>Выпуск приложения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A5F95BA-0CD8-4269-9363-04C1A5FE3715}"/>
              </a:ext>
            </a:extLst>
          </p:cNvPr>
          <p:cNvSpPr txBox="1"/>
          <p:nvPr/>
        </p:nvSpPr>
        <p:spPr>
          <a:xfrm>
            <a:off x="509951" y="7859466"/>
            <a:ext cx="5628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Montserrat"/>
                <a:sym typeface="Montserrat"/>
              </a:rPr>
              <a:t>Промежуточный </a:t>
            </a:r>
            <a:r>
              <a:rPr lang="ru-RU" sz="2300" dirty="0">
                <a:solidFill>
                  <a:schemeClr val="bg1"/>
                </a:solidFill>
                <a:latin typeface="Montserrat"/>
                <a:sym typeface="Montserrat"/>
              </a:rPr>
              <a:t>контроль</a:t>
            </a:r>
            <a:r>
              <a:rPr lang="ru-RU" sz="2400" dirty="0">
                <a:solidFill>
                  <a:schemeClr val="bg1"/>
                </a:solidFill>
                <a:latin typeface="Montserrat"/>
                <a:sym typeface="Montserrat"/>
              </a:rPr>
              <a:t> результатов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80412E-8B67-486E-AEC9-402370F22F72}"/>
              </a:ext>
            </a:extLst>
          </p:cNvPr>
          <p:cNvSpPr txBox="1"/>
          <p:nvPr/>
        </p:nvSpPr>
        <p:spPr>
          <a:xfrm>
            <a:off x="509951" y="9034604"/>
            <a:ext cx="562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SMM </a:t>
            </a:r>
            <a:r>
              <a:rPr lang="ru-RU" sz="2400" dirty="0">
                <a:solidFill>
                  <a:schemeClr val="bg1"/>
                </a:solidFill>
                <a:latin typeface="Montserrat"/>
                <a:sym typeface="Montserrat"/>
              </a:rPr>
              <a:t>продвижение проекта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60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269;p28">
            <a:extLst>
              <a:ext uri="{FF2B5EF4-FFF2-40B4-BE49-F238E27FC236}">
                <a16:creationId xmlns:a16="http://schemas.microsoft.com/office/drawing/2014/main" id="{AE64FDC2-B478-4663-AFFD-714E7F1724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36643">
            <a:off x="11618772" y="304891"/>
            <a:ext cx="6600303" cy="4617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75" y="7005402"/>
            <a:ext cx="5652408" cy="328159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372CEDF-477A-401B-9FF3-A8E2D8A3BFFE}"/>
              </a:ext>
            </a:extLst>
          </p:cNvPr>
          <p:cNvSpPr/>
          <p:nvPr/>
        </p:nvSpPr>
        <p:spPr>
          <a:xfrm rot="5400000">
            <a:off x="9121139" y="-6090271"/>
            <a:ext cx="45719" cy="16640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51ED079-8A2B-471B-89D7-B0BD200C4E99}"/>
              </a:ext>
            </a:extLst>
          </p:cNvPr>
          <p:cNvSpPr/>
          <p:nvPr/>
        </p:nvSpPr>
        <p:spPr>
          <a:xfrm rot="10800000">
            <a:off x="4198280" y="662601"/>
            <a:ext cx="45719" cy="8961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30E2DCD-EA66-47F4-9A35-2D02C6F1B435}"/>
              </a:ext>
            </a:extLst>
          </p:cNvPr>
          <p:cNvSpPr/>
          <p:nvPr/>
        </p:nvSpPr>
        <p:spPr>
          <a:xfrm rot="10800000">
            <a:off x="7584578" y="662601"/>
            <a:ext cx="45719" cy="8961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D568578B-9A13-4638-A2A5-279C8FEA0D82}"/>
              </a:ext>
            </a:extLst>
          </p:cNvPr>
          <p:cNvSpPr/>
          <p:nvPr/>
        </p:nvSpPr>
        <p:spPr>
          <a:xfrm rot="10800000">
            <a:off x="10934676" y="662601"/>
            <a:ext cx="45719" cy="8961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C086622D-6F5B-4D59-803E-D6552C7C1E1F}"/>
              </a:ext>
            </a:extLst>
          </p:cNvPr>
          <p:cNvSpPr/>
          <p:nvPr/>
        </p:nvSpPr>
        <p:spPr>
          <a:xfrm rot="5400000">
            <a:off x="9121139" y="-4207421"/>
            <a:ext cx="45719" cy="16640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C3B657E-EC5F-4A04-87E3-F2218A8C3070}"/>
              </a:ext>
            </a:extLst>
          </p:cNvPr>
          <p:cNvSpPr/>
          <p:nvPr/>
        </p:nvSpPr>
        <p:spPr>
          <a:xfrm rot="5400000">
            <a:off x="9121139" y="-2433013"/>
            <a:ext cx="45719" cy="16640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E1755AD-9058-4CB9-B33F-6BC5AA82737C}"/>
              </a:ext>
            </a:extLst>
          </p:cNvPr>
          <p:cNvSpPr/>
          <p:nvPr/>
        </p:nvSpPr>
        <p:spPr>
          <a:xfrm rot="5400000">
            <a:off x="9121138" y="-616384"/>
            <a:ext cx="45719" cy="16640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3BB4C796-A505-4769-BBFE-DCF9337FCFD7}"/>
              </a:ext>
            </a:extLst>
          </p:cNvPr>
          <p:cNvSpPr/>
          <p:nvPr/>
        </p:nvSpPr>
        <p:spPr>
          <a:xfrm rot="10800000">
            <a:off x="14272911" y="662601"/>
            <a:ext cx="45719" cy="8961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C4F9A4B-4B68-4D58-86F5-BE4855EE3A05}"/>
              </a:ext>
            </a:extLst>
          </p:cNvPr>
          <p:cNvSpPr/>
          <p:nvPr/>
        </p:nvSpPr>
        <p:spPr>
          <a:xfrm rot="5400000">
            <a:off x="9121138" y="-7705608"/>
            <a:ext cx="45719" cy="16640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F63E812C-FF04-41D1-8B89-CE7F9D56751A}"/>
              </a:ext>
            </a:extLst>
          </p:cNvPr>
          <p:cNvSpPr/>
          <p:nvPr/>
        </p:nvSpPr>
        <p:spPr>
          <a:xfrm rot="5400000">
            <a:off x="9121138" y="1351805"/>
            <a:ext cx="45719" cy="16640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FC123D1-AD13-49EC-8681-4325BEAEF20C}"/>
              </a:ext>
            </a:extLst>
          </p:cNvPr>
          <p:cNvSpPr/>
          <p:nvPr/>
        </p:nvSpPr>
        <p:spPr>
          <a:xfrm rot="10800000">
            <a:off x="811982" y="651508"/>
            <a:ext cx="45719" cy="8961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A8EEAC80-CEAF-449A-9B30-11DC5ACFB7CF}"/>
              </a:ext>
            </a:extLst>
          </p:cNvPr>
          <p:cNvSpPr/>
          <p:nvPr/>
        </p:nvSpPr>
        <p:spPr>
          <a:xfrm rot="10800000">
            <a:off x="17431174" y="651508"/>
            <a:ext cx="45719" cy="8961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Google Shape;219;p23">
            <a:extLst>
              <a:ext uri="{FF2B5EF4-FFF2-40B4-BE49-F238E27FC236}">
                <a16:creationId xmlns:a16="http://schemas.microsoft.com/office/drawing/2014/main" id="{F13789E0-8408-495C-A20A-86176D428383}"/>
              </a:ext>
            </a:extLst>
          </p:cNvPr>
          <p:cNvSpPr txBox="1"/>
          <p:nvPr/>
        </p:nvSpPr>
        <p:spPr>
          <a:xfrm>
            <a:off x="4268730" y="591933"/>
            <a:ext cx="3267784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Анализ индивидуального изображения глаз пользователя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Google Shape;219;p23">
            <a:extLst>
              <a:ext uri="{FF2B5EF4-FFF2-40B4-BE49-F238E27FC236}">
                <a16:creationId xmlns:a16="http://schemas.microsoft.com/office/drawing/2014/main" id="{6F8CD7F2-698B-43E5-ACAA-08BA95398301}"/>
              </a:ext>
            </a:extLst>
          </p:cNvPr>
          <p:cNvSpPr txBox="1"/>
          <p:nvPr/>
        </p:nvSpPr>
        <p:spPr>
          <a:xfrm>
            <a:off x="7676042" y="605136"/>
            <a:ext cx="3215195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Рекомендации по дальнейшей работе за компьютером</a:t>
            </a:r>
            <a:endParaRPr sz="2400" dirty="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167;p20">
            <a:extLst>
              <a:ext uri="{FF2B5EF4-FFF2-40B4-BE49-F238E27FC236}">
                <a16:creationId xmlns:a16="http://schemas.microsoft.com/office/drawing/2014/main" id="{8913532F-D9E1-4D78-98D3-7D947B8E6FE0}"/>
              </a:ext>
            </a:extLst>
          </p:cNvPr>
          <p:cNvSpPr txBox="1"/>
          <p:nvPr/>
        </p:nvSpPr>
        <p:spPr>
          <a:xfrm>
            <a:off x="11063248" y="627550"/>
            <a:ext cx="3267784" cy="155119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Хранение истории результатов</a:t>
            </a:r>
            <a:endParaRPr sz="2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167;p20">
            <a:extLst>
              <a:ext uri="{FF2B5EF4-FFF2-40B4-BE49-F238E27FC236}">
                <a16:creationId xmlns:a16="http://schemas.microsoft.com/office/drawing/2014/main" id="{CBAA4516-BB8D-4E54-B744-13843CE7CBEC}"/>
              </a:ext>
            </a:extLst>
          </p:cNvPr>
          <p:cNvSpPr txBox="1"/>
          <p:nvPr/>
        </p:nvSpPr>
        <p:spPr>
          <a:xfrm>
            <a:off x="14419821" y="614793"/>
            <a:ext cx="3022969" cy="20313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9958"/>
              </a:lnSpc>
              <a:buSzPts val="2400"/>
            </a:pPr>
            <a:r>
              <a:rPr lang="ru-RU" sz="2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Предварительная загрузка изображений (</a:t>
            </a:r>
            <a:r>
              <a:rPr lang="ru-RU" sz="2200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</a:t>
            </a:r>
            <a:r>
              <a:rPr lang="ru-RU" sz="2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ru-RU" sz="2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67;p20">
            <a:extLst>
              <a:ext uri="{FF2B5EF4-FFF2-40B4-BE49-F238E27FC236}">
                <a16:creationId xmlns:a16="http://schemas.microsoft.com/office/drawing/2014/main" id="{7FC5E22D-EE96-4787-A7D3-2B0E83CE4BC3}"/>
              </a:ext>
            </a:extLst>
          </p:cNvPr>
          <p:cNvSpPr txBox="1"/>
          <p:nvPr/>
        </p:nvSpPr>
        <p:spPr>
          <a:xfrm>
            <a:off x="953355" y="6462232"/>
            <a:ext cx="3267784" cy="5909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Офтальмо.</a:t>
            </a:r>
            <a:r>
              <a:rPr lang="en-US" sz="32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endParaRPr sz="32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67;p20">
            <a:extLst>
              <a:ext uri="{FF2B5EF4-FFF2-40B4-BE49-F238E27FC236}">
                <a16:creationId xmlns:a16="http://schemas.microsoft.com/office/drawing/2014/main" id="{C8A34A34-D2A0-4D0C-8279-6C4A3C9A4055}"/>
              </a:ext>
            </a:extLst>
          </p:cNvPr>
          <p:cNvSpPr txBox="1"/>
          <p:nvPr/>
        </p:nvSpPr>
        <p:spPr>
          <a:xfrm>
            <a:off x="906464" y="4622811"/>
            <a:ext cx="3267784" cy="6647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Eyes Relax</a:t>
            </a:r>
            <a:endParaRPr sz="3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Google Shape;167;p20">
            <a:extLst>
              <a:ext uri="{FF2B5EF4-FFF2-40B4-BE49-F238E27FC236}">
                <a16:creationId xmlns:a16="http://schemas.microsoft.com/office/drawing/2014/main" id="{B210B6D1-0272-41EB-8FCF-C766C2ECAF1D}"/>
              </a:ext>
            </a:extLst>
          </p:cNvPr>
          <p:cNvSpPr txBox="1"/>
          <p:nvPr/>
        </p:nvSpPr>
        <p:spPr>
          <a:xfrm>
            <a:off x="893901" y="2797329"/>
            <a:ext cx="3267784" cy="6647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Cradle</a:t>
            </a:r>
            <a:endParaRPr sz="3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167;p20">
            <a:extLst>
              <a:ext uri="{FF2B5EF4-FFF2-40B4-BE49-F238E27FC236}">
                <a16:creationId xmlns:a16="http://schemas.microsoft.com/office/drawing/2014/main" id="{87BAF04A-DEF6-4AA9-8C28-6391A9C47ECC}"/>
              </a:ext>
            </a:extLst>
          </p:cNvPr>
          <p:cNvSpPr txBox="1"/>
          <p:nvPr/>
        </p:nvSpPr>
        <p:spPr>
          <a:xfrm>
            <a:off x="880904" y="8310835"/>
            <a:ext cx="3267784" cy="6647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Easy eyes</a:t>
            </a:r>
            <a:endParaRPr sz="3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Крест 4">
            <a:extLst>
              <a:ext uri="{FF2B5EF4-FFF2-40B4-BE49-F238E27FC236}">
                <a16:creationId xmlns:a16="http://schemas.microsoft.com/office/drawing/2014/main" id="{4FC6D675-35D5-4973-B589-9047557B286D}"/>
              </a:ext>
            </a:extLst>
          </p:cNvPr>
          <p:cNvSpPr/>
          <p:nvPr/>
        </p:nvSpPr>
        <p:spPr>
          <a:xfrm>
            <a:off x="5538466" y="8230911"/>
            <a:ext cx="865635" cy="872656"/>
          </a:xfrm>
          <a:prstGeom prst="plus">
            <a:avLst>
              <a:gd name="adj" fmla="val 3795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Крест 54">
            <a:extLst>
              <a:ext uri="{FF2B5EF4-FFF2-40B4-BE49-F238E27FC236}">
                <a16:creationId xmlns:a16="http://schemas.microsoft.com/office/drawing/2014/main" id="{3F9AEE41-E4FE-41C5-A3C8-FA2B70E03B55}"/>
              </a:ext>
            </a:extLst>
          </p:cNvPr>
          <p:cNvSpPr/>
          <p:nvPr/>
        </p:nvSpPr>
        <p:spPr>
          <a:xfrm>
            <a:off x="8930111" y="8230911"/>
            <a:ext cx="865635" cy="872656"/>
          </a:xfrm>
          <a:prstGeom prst="plus">
            <a:avLst>
              <a:gd name="adj" fmla="val 3795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Крест 55">
            <a:extLst>
              <a:ext uri="{FF2B5EF4-FFF2-40B4-BE49-F238E27FC236}">
                <a16:creationId xmlns:a16="http://schemas.microsoft.com/office/drawing/2014/main" id="{EB2AB880-A17A-4FBD-9F6E-D6DF507720D3}"/>
              </a:ext>
            </a:extLst>
          </p:cNvPr>
          <p:cNvSpPr/>
          <p:nvPr/>
        </p:nvSpPr>
        <p:spPr>
          <a:xfrm>
            <a:off x="12268346" y="8239310"/>
            <a:ext cx="865635" cy="872656"/>
          </a:xfrm>
          <a:prstGeom prst="plus">
            <a:avLst>
              <a:gd name="adj" fmla="val 3795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Крест 56">
            <a:extLst>
              <a:ext uri="{FF2B5EF4-FFF2-40B4-BE49-F238E27FC236}">
                <a16:creationId xmlns:a16="http://schemas.microsoft.com/office/drawing/2014/main" id="{EA98683F-F906-47F2-8333-98A4010182D9}"/>
              </a:ext>
            </a:extLst>
          </p:cNvPr>
          <p:cNvSpPr/>
          <p:nvPr/>
        </p:nvSpPr>
        <p:spPr>
          <a:xfrm>
            <a:off x="5538466" y="2681006"/>
            <a:ext cx="865635" cy="872656"/>
          </a:xfrm>
          <a:prstGeom prst="plus">
            <a:avLst>
              <a:gd name="adj" fmla="val 3795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Крест 57">
            <a:extLst>
              <a:ext uri="{FF2B5EF4-FFF2-40B4-BE49-F238E27FC236}">
                <a16:creationId xmlns:a16="http://schemas.microsoft.com/office/drawing/2014/main" id="{D6D70766-8A95-4DD9-A921-B870EFBC447B}"/>
              </a:ext>
            </a:extLst>
          </p:cNvPr>
          <p:cNvSpPr/>
          <p:nvPr/>
        </p:nvSpPr>
        <p:spPr>
          <a:xfrm>
            <a:off x="12264322" y="6348213"/>
            <a:ext cx="865635" cy="872656"/>
          </a:xfrm>
          <a:prstGeom prst="plus">
            <a:avLst>
              <a:gd name="adj" fmla="val 3795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D75D5F2-D8DA-40CE-ABB3-5535F886ADE9}"/>
              </a:ext>
            </a:extLst>
          </p:cNvPr>
          <p:cNvSpPr/>
          <p:nvPr/>
        </p:nvSpPr>
        <p:spPr>
          <a:xfrm>
            <a:off x="5538466" y="4897014"/>
            <a:ext cx="865635" cy="207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6C28532-A372-4D31-8CC4-CD1CAB03BD41}"/>
              </a:ext>
            </a:extLst>
          </p:cNvPr>
          <p:cNvSpPr/>
          <p:nvPr/>
        </p:nvSpPr>
        <p:spPr>
          <a:xfrm>
            <a:off x="12264322" y="4924724"/>
            <a:ext cx="865635" cy="207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Крест 32">
            <a:extLst>
              <a:ext uri="{FF2B5EF4-FFF2-40B4-BE49-F238E27FC236}">
                <a16:creationId xmlns:a16="http://schemas.microsoft.com/office/drawing/2014/main" id="{BF89BD7E-3805-49FC-B28A-49857A2D5E8C}"/>
              </a:ext>
            </a:extLst>
          </p:cNvPr>
          <p:cNvSpPr/>
          <p:nvPr/>
        </p:nvSpPr>
        <p:spPr>
          <a:xfrm>
            <a:off x="15492680" y="6348213"/>
            <a:ext cx="865635" cy="872656"/>
          </a:xfrm>
          <a:prstGeom prst="plus">
            <a:avLst>
              <a:gd name="adj" fmla="val 3795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812ACC2F-A42B-4294-837A-1E7B5611F97B}"/>
              </a:ext>
            </a:extLst>
          </p:cNvPr>
          <p:cNvSpPr/>
          <p:nvPr/>
        </p:nvSpPr>
        <p:spPr>
          <a:xfrm>
            <a:off x="5538466" y="6663799"/>
            <a:ext cx="865635" cy="207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BCB56A3E-B063-4669-BB21-648EAC2979E1}"/>
              </a:ext>
            </a:extLst>
          </p:cNvPr>
          <p:cNvSpPr/>
          <p:nvPr/>
        </p:nvSpPr>
        <p:spPr>
          <a:xfrm>
            <a:off x="8930110" y="3025045"/>
            <a:ext cx="865635" cy="207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5D21A5AC-0B7F-4194-B0F8-874E537FA772}"/>
              </a:ext>
            </a:extLst>
          </p:cNvPr>
          <p:cNvSpPr/>
          <p:nvPr/>
        </p:nvSpPr>
        <p:spPr>
          <a:xfrm>
            <a:off x="8926087" y="4897014"/>
            <a:ext cx="865635" cy="207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Крест 41">
            <a:extLst>
              <a:ext uri="{FF2B5EF4-FFF2-40B4-BE49-F238E27FC236}">
                <a16:creationId xmlns:a16="http://schemas.microsoft.com/office/drawing/2014/main" id="{27C848A9-498F-4C6D-884D-EECF0AC136C2}"/>
              </a:ext>
            </a:extLst>
          </p:cNvPr>
          <p:cNvSpPr/>
          <p:nvPr/>
        </p:nvSpPr>
        <p:spPr>
          <a:xfrm>
            <a:off x="15492680" y="4561409"/>
            <a:ext cx="865635" cy="872656"/>
          </a:xfrm>
          <a:prstGeom prst="plus">
            <a:avLst>
              <a:gd name="adj" fmla="val 3795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7280C66-7BDC-4381-B058-D5FC2D7B073E}"/>
              </a:ext>
            </a:extLst>
          </p:cNvPr>
          <p:cNvSpPr/>
          <p:nvPr/>
        </p:nvSpPr>
        <p:spPr>
          <a:xfrm>
            <a:off x="15492680" y="3025045"/>
            <a:ext cx="865635" cy="207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A4F730FF-BD7F-4F1B-826C-38FC9B3C07D6}"/>
              </a:ext>
            </a:extLst>
          </p:cNvPr>
          <p:cNvSpPr/>
          <p:nvPr/>
        </p:nvSpPr>
        <p:spPr>
          <a:xfrm>
            <a:off x="15492679" y="8571796"/>
            <a:ext cx="865635" cy="207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3A03ED0F-298C-433E-BEDC-31BFA3D5C975}"/>
              </a:ext>
            </a:extLst>
          </p:cNvPr>
          <p:cNvSpPr/>
          <p:nvPr/>
        </p:nvSpPr>
        <p:spPr>
          <a:xfrm>
            <a:off x="8927339" y="6653048"/>
            <a:ext cx="865635" cy="207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1FB8E514-CDC2-4B28-92FC-1AE53BA91E9B}"/>
              </a:ext>
            </a:extLst>
          </p:cNvPr>
          <p:cNvSpPr/>
          <p:nvPr/>
        </p:nvSpPr>
        <p:spPr>
          <a:xfrm>
            <a:off x="12264322" y="3010364"/>
            <a:ext cx="865635" cy="207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Google Shape;216;p23">
            <a:extLst>
              <a:ext uri="{FF2B5EF4-FFF2-40B4-BE49-F238E27FC236}">
                <a16:creationId xmlns:a16="http://schemas.microsoft.com/office/drawing/2014/main" id="{043D32A0-26D1-4B2F-A1CD-42F8E1E77EA9}"/>
              </a:ext>
            </a:extLst>
          </p:cNvPr>
          <p:cNvSpPr txBox="1"/>
          <p:nvPr/>
        </p:nvSpPr>
        <p:spPr>
          <a:xfrm>
            <a:off x="823596" y="-29592"/>
            <a:ext cx="564596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21"/>
              <a:buFont typeface="Arial"/>
              <a:buNone/>
            </a:pPr>
            <a:r>
              <a:rPr lang="ru-RU" sz="4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ru-RU" sz="40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охожие продукты</a:t>
            </a:r>
            <a:endParaRPr sz="1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3390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600</Words>
  <Application>Microsoft Office PowerPoint</Application>
  <PresentationFormat>Произвольный</PresentationFormat>
  <Paragraphs>94</Paragraphs>
  <Slides>15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Century Gothic</vt:lpstr>
      <vt:lpstr>Calibri</vt:lpstr>
      <vt:lpstr>Montserrat</vt:lpstr>
      <vt:lpstr>Arial Black</vt:lpstr>
      <vt:lpstr>Bahnschrift SemiBold SemiConden</vt:lpstr>
      <vt:lpstr>Arial</vt:lpstr>
      <vt:lpstr>Office Theme</vt:lpstr>
      <vt:lpstr>easy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25</cp:revision>
  <dcterms:modified xsi:type="dcterms:W3CDTF">2024-01-23T19:13:17Z</dcterms:modified>
</cp:coreProperties>
</file>